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drawing5.xml" ContentType="application/vnd.ms-office.drawingml.diagramDrawing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9" r:id="rId2"/>
    <p:sldId id="257" r:id="rId3"/>
    <p:sldId id="258" r:id="rId4"/>
    <p:sldId id="260" r:id="rId5"/>
    <p:sldId id="261" r:id="rId6"/>
    <p:sldId id="306" r:id="rId7"/>
    <p:sldId id="262" r:id="rId8"/>
    <p:sldId id="265" r:id="rId9"/>
    <p:sldId id="266" r:id="rId10"/>
    <p:sldId id="267" r:id="rId11"/>
    <p:sldId id="308" r:id="rId12"/>
    <p:sldId id="269" r:id="rId13"/>
    <p:sldId id="315" r:id="rId14"/>
    <p:sldId id="316" r:id="rId15"/>
    <p:sldId id="317" r:id="rId16"/>
    <p:sldId id="270" r:id="rId17"/>
    <p:sldId id="271" r:id="rId18"/>
    <p:sldId id="325" r:id="rId19"/>
    <p:sldId id="326" r:id="rId20"/>
    <p:sldId id="328" r:id="rId21"/>
    <p:sldId id="272" r:id="rId22"/>
    <p:sldId id="273" r:id="rId23"/>
    <p:sldId id="274" r:id="rId24"/>
    <p:sldId id="275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318" r:id="rId35"/>
    <p:sldId id="28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CF47DC-C34E-484A-AF4B-018263C88A92}" type="doc">
      <dgm:prSet loTypeId="urn:microsoft.com/office/officeart/2005/8/layout/radial4" loCatId="relationship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3221006D-5F34-4938-87D9-A1906E0BFA46}">
      <dgm:prSet phldrT="[Text]" custT="1"/>
      <dgm:spPr>
        <a:xfrm>
          <a:off x="2998292" y="2616811"/>
          <a:ext cx="2436089" cy="2436089"/>
        </a:xfrm>
        <a:gradFill rotWithShape="0">
          <a:gsLst>
            <a:gs pos="0">
              <a:srgbClr val="6076B4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6076B4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6076B4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rtl="1">
            <a:lnSpc>
              <a:spcPct val="100000"/>
            </a:lnSpc>
            <a:spcAft>
              <a:spcPts val="0"/>
            </a:spcAft>
          </a:pPr>
          <a:r>
            <a:rPr lang="en-US" sz="4000" b="1" dirty="0" smtClean="0">
              <a:ln/>
              <a:solidFill>
                <a:sysClr val="window" lastClr="FFFFFF"/>
              </a:solidFill>
              <a:latin typeface="Palatino Linotype"/>
              <a:ea typeface="+mn-ea"/>
              <a:cs typeface="B Titr" pitchFamily="2" charset="-78"/>
            </a:rPr>
            <a:t>PPP</a:t>
          </a:r>
          <a:endParaRPr lang="fa-IR" sz="4400" b="1" dirty="0" smtClean="0">
            <a:ln/>
            <a:solidFill>
              <a:sysClr val="window" lastClr="FFFFFF"/>
            </a:solidFill>
            <a:latin typeface="Palatino Linotype"/>
            <a:ea typeface="+mn-ea"/>
            <a:cs typeface="B Titr" pitchFamily="2" charset="-78"/>
          </a:endParaRPr>
        </a:p>
        <a:p>
          <a:pPr rtl="1">
            <a:lnSpc>
              <a:spcPct val="90000"/>
            </a:lnSpc>
            <a:spcAft>
              <a:spcPct val="35000"/>
            </a:spcAft>
          </a:pPr>
          <a:r>
            <a:rPr lang="fa-IR" sz="2400" b="1" dirty="0" smtClean="0">
              <a:ln/>
              <a:solidFill>
                <a:sysClr val="window" lastClr="FFFFFF"/>
              </a:solidFill>
              <a:latin typeface="Palatino Linotype"/>
              <a:ea typeface="+mn-ea"/>
              <a:cs typeface="B Mitra" panose="00000400000000000000" pitchFamily="2" charset="-78"/>
            </a:rPr>
            <a:t>مشارکت عمومی - خصوصی</a:t>
          </a:r>
          <a:endParaRPr lang="en-US" sz="2400" b="1" dirty="0">
            <a:ln/>
            <a:solidFill>
              <a:sysClr val="window" lastClr="FFFFFF"/>
            </a:solidFill>
            <a:latin typeface="Palatino Linotype"/>
            <a:ea typeface="+mn-ea"/>
            <a:cs typeface="B Mitra" panose="00000400000000000000" pitchFamily="2" charset="-78"/>
          </a:endParaRPr>
        </a:p>
      </dgm:t>
    </dgm:pt>
    <dgm:pt modelId="{3DED5104-D5BC-45EA-B623-5F09AF80A453}" type="parTrans" cxnId="{2ECF9AE5-CFFD-4542-A9B9-F1EBFB6B5892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+mn-lt"/>
          </a:endParaRPr>
        </a:p>
      </dgm:t>
    </dgm:pt>
    <dgm:pt modelId="{A0697B57-6A99-4302-8A94-5790E2C01F29}" type="sibTrans" cxnId="{2ECF9AE5-CFFD-4542-A9B9-F1EBFB6B5892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+mn-lt"/>
          </a:endParaRPr>
        </a:p>
      </dgm:t>
    </dgm:pt>
    <dgm:pt modelId="{3C9B9B7A-3075-4E31-A18A-FA3F4DD2D6AC}">
      <dgm:prSet phldrT="[Text]" custT="1"/>
      <dgm:spPr>
        <a:xfrm>
          <a:off x="-160636" y="2140308"/>
          <a:ext cx="2524746" cy="1719986"/>
        </a:xfrm>
        <a:gradFill rotWithShape="0">
          <a:gsLst>
            <a:gs pos="0">
              <a:srgbClr val="9C525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C525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C525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rtl="1"/>
          <a:r>
            <a:rPr lang="en-US" sz="3200" b="1" dirty="0" smtClean="0">
              <a:solidFill>
                <a:sysClr val="window" lastClr="FFFFFF"/>
              </a:solidFill>
              <a:latin typeface="Palatino Linotype"/>
              <a:ea typeface="+mn-ea"/>
              <a:cs typeface="+mn-cs"/>
            </a:rPr>
            <a:t>Regulation</a:t>
          </a:r>
          <a:endParaRPr lang="fa-IR" sz="3200" b="1" dirty="0" smtClean="0">
            <a:solidFill>
              <a:sysClr val="window" lastClr="FFFFFF"/>
            </a:solidFill>
            <a:latin typeface="Palatino Linotype"/>
            <a:ea typeface="+mn-ea"/>
            <a:cs typeface="Times New Roman"/>
          </a:endParaRPr>
        </a:p>
        <a:p>
          <a:pPr rtl="1"/>
          <a:r>
            <a:rPr lang="fa-IR" sz="1600" b="1" dirty="0" smtClean="0">
              <a:solidFill>
                <a:sysClr val="window" lastClr="FFFFFF"/>
              </a:solidFill>
              <a:latin typeface="Palatino Linotype"/>
              <a:ea typeface="+mn-ea"/>
              <a:cs typeface="B Mitra" panose="00000400000000000000" pitchFamily="2" charset="-78"/>
            </a:rPr>
            <a:t>(سیاست‌گذاری و تنظیم مقررات)</a:t>
          </a:r>
        </a:p>
        <a:p>
          <a:pPr rtl="1"/>
          <a:r>
            <a:rPr lang="fa-IR" sz="1600" b="1" dirty="0" smtClean="0">
              <a:solidFill>
                <a:sysClr val="window" lastClr="FFFFFF"/>
              </a:solidFill>
              <a:latin typeface="Palatino Linotype"/>
              <a:ea typeface="+mn-ea"/>
              <a:cs typeface="B Mitra" panose="00000400000000000000" pitchFamily="2" charset="-78"/>
            </a:rPr>
            <a:t>- لایحه مشارکت عمومی- خصوصی</a:t>
          </a:r>
        </a:p>
        <a:p>
          <a:pPr rtl="1"/>
          <a:r>
            <a:rPr lang="fa-IR" sz="1600" b="1" dirty="0" smtClean="0">
              <a:solidFill>
                <a:sysClr val="window" lastClr="FFFFFF"/>
              </a:solidFill>
              <a:latin typeface="Palatino Linotype"/>
              <a:ea typeface="+mn-ea"/>
              <a:cs typeface="B Mitra" panose="00000400000000000000" pitchFamily="2" charset="-78"/>
            </a:rPr>
            <a:t>- اصلاح مقررات بخشی (مانند بهای دریافتی از کاربران و نبود برنامه بلندمدت)</a:t>
          </a:r>
        </a:p>
        <a:p>
          <a:pPr rtl="1"/>
          <a:r>
            <a:rPr lang="fa-IR" sz="1600" b="1" dirty="0" smtClean="0">
              <a:solidFill>
                <a:sysClr val="window" lastClr="FFFFFF"/>
              </a:solidFill>
              <a:latin typeface="Palatino Linotype"/>
              <a:ea typeface="+mn-ea"/>
              <a:cs typeface="B Mitra" panose="00000400000000000000" pitchFamily="2" charset="-78"/>
            </a:rPr>
            <a:t>تشکیل نهادهای تنظیم مقررات بخشی</a:t>
          </a:r>
          <a:endParaRPr lang="en-US" sz="1600" b="1" dirty="0">
            <a:solidFill>
              <a:sysClr val="window" lastClr="FFFFFF"/>
            </a:solidFill>
            <a:latin typeface="Palatino Linotype"/>
            <a:ea typeface="+mn-ea"/>
            <a:cs typeface="B Mitra" panose="00000400000000000000" pitchFamily="2" charset="-78"/>
          </a:endParaRPr>
        </a:p>
      </dgm:t>
    </dgm:pt>
    <dgm:pt modelId="{C33C3D08-A20F-483D-84E9-957C6B22F832}" type="parTrans" cxnId="{D95116E0-388B-4219-A536-673A91DA510F}">
      <dgm:prSet/>
      <dgm:spPr>
        <a:xfrm rot="11700000">
          <a:off x="1069433" y="2923174"/>
          <a:ext cx="1896073" cy="644994"/>
        </a:xfrm>
        <a:solidFill>
          <a:srgbClr val="9C525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en-US" sz="2400" b="1">
            <a:solidFill>
              <a:schemeClr val="tx1"/>
            </a:solidFill>
            <a:latin typeface="+mn-lt"/>
          </a:endParaRPr>
        </a:p>
      </dgm:t>
    </dgm:pt>
    <dgm:pt modelId="{B6DBC277-1817-46FB-9B41-1C5C9C8FF439}" type="sibTrans" cxnId="{D95116E0-388B-4219-A536-673A91DA510F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+mn-lt"/>
          </a:endParaRPr>
        </a:p>
      </dgm:t>
    </dgm:pt>
    <dgm:pt modelId="{4CEB2CFF-948B-4479-BDF1-BBE56A9D4492}">
      <dgm:prSet phldrT="[Text]" custT="1"/>
      <dgm:spPr>
        <a:xfrm>
          <a:off x="1778625" y="52499"/>
          <a:ext cx="2149983" cy="1719986"/>
        </a:xfr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E6842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rtl="1"/>
          <a:r>
            <a:rPr lang="en-US" sz="3200" b="1" dirty="0" smtClean="0">
              <a:solidFill>
                <a:sysClr val="window" lastClr="FFFFFF"/>
              </a:solidFill>
              <a:latin typeface="Palatino Linotype"/>
              <a:ea typeface="+mn-ea"/>
              <a:cs typeface="+mn-cs"/>
            </a:rPr>
            <a:t>Funding</a:t>
          </a:r>
          <a:endParaRPr lang="fa-IR" sz="3200" b="1" dirty="0" smtClean="0">
            <a:solidFill>
              <a:sysClr val="window" lastClr="FFFFFF"/>
            </a:solidFill>
            <a:latin typeface="Palatino Linotype"/>
            <a:ea typeface="+mn-ea"/>
            <a:cs typeface="Times New Roman"/>
          </a:endParaRPr>
        </a:p>
        <a:p>
          <a:pPr rtl="1"/>
          <a:r>
            <a:rPr lang="fa-IR" sz="1800" b="1" dirty="0" smtClean="0">
              <a:solidFill>
                <a:sysClr val="window" lastClr="FFFFFF"/>
              </a:solidFill>
              <a:latin typeface="Palatino Linotype"/>
              <a:ea typeface="+mn-ea"/>
              <a:cs typeface="B Mitra" panose="00000400000000000000" pitchFamily="2" charset="-78"/>
            </a:rPr>
            <a:t>(حمایت‌های مالی)</a:t>
          </a:r>
        </a:p>
        <a:p>
          <a:pPr rtl="1"/>
          <a:r>
            <a:rPr lang="fa-IR" sz="1800" b="1" dirty="0" smtClean="0">
              <a:solidFill>
                <a:sysClr val="window" lastClr="FFFFFF"/>
              </a:solidFill>
              <a:latin typeface="Palatino Linotype"/>
              <a:ea typeface="+mn-ea"/>
              <a:cs typeface="B Mitra" panose="00000400000000000000" pitchFamily="2" charset="-78"/>
            </a:rPr>
            <a:t>-تامین منابع پایدار برای خرید محصول طرح</a:t>
          </a:r>
        </a:p>
        <a:p>
          <a:pPr rtl="1"/>
          <a:r>
            <a:rPr lang="fa-IR" sz="1800" b="1" dirty="0" smtClean="0">
              <a:solidFill>
                <a:sysClr val="window" lastClr="FFFFFF"/>
              </a:solidFill>
              <a:latin typeface="Palatino Linotype"/>
              <a:ea typeface="+mn-ea"/>
              <a:cs typeface="B Mitra" panose="00000400000000000000" pitchFamily="2" charset="-78"/>
            </a:rPr>
            <a:t>- مالیات  بر سوخت (ماده 70 الحاق 2)</a:t>
          </a:r>
          <a:endParaRPr lang="en-US" sz="1800" b="1" dirty="0">
            <a:solidFill>
              <a:sysClr val="window" lastClr="FFFFFF"/>
            </a:solidFill>
            <a:latin typeface="Palatino Linotype"/>
            <a:ea typeface="+mn-ea"/>
            <a:cs typeface="B Mitra" panose="00000400000000000000" pitchFamily="2" charset="-78"/>
          </a:endParaRPr>
        </a:p>
      </dgm:t>
    </dgm:pt>
    <dgm:pt modelId="{4D0F202A-905F-4807-809E-7943CC5289D3}" type="parTrans" cxnId="{F5618572-1546-4CFC-A223-C8D7DF93FAC1}">
      <dgm:prSet/>
      <dgm:spPr>
        <a:xfrm rot="14700000">
          <a:off x="2306237" y="1449208"/>
          <a:ext cx="1896073" cy="644994"/>
        </a:xfrm>
        <a:solidFill>
          <a:srgbClr val="E6842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en-US" sz="2400" b="1">
            <a:solidFill>
              <a:schemeClr val="tx1"/>
            </a:solidFill>
            <a:latin typeface="+mn-lt"/>
          </a:endParaRPr>
        </a:p>
      </dgm:t>
    </dgm:pt>
    <dgm:pt modelId="{31F575D5-32CA-4839-8927-A0603CE2E7BF}" type="sibTrans" cxnId="{F5618572-1546-4CFC-A223-C8D7DF93FAC1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+mn-lt"/>
          </a:endParaRPr>
        </a:p>
      </dgm:t>
    </dgm:pt>
    <dgm:pt modelId="{5A77395D-5146-4ECE-8C9C-9A4CB5A1720C}">
      <dgm:prSet phldrT="[Text]" custT="1"/>
      <dgm:spPr>
        <a:xfrm>
          <a:off x="4504066" y="52499"/>
          <a:ext cx="2149983" cy="1719986"/>
        </a:xfrm>
        <a:gradFill rotWithShape="0">
          <a:gsLst>
            <a:gs pos="0">
              <a:srgbClr val="846648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46648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46648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rtl="1"/>
          <a:r>
            <a:rPr lang="en-US" sz="3200" b="1" dirty="0" smtClean="0">
              <a:solidFill>
                <a:sysClr val="window" lastClr="FFFFFF"/>
              </a:solidFill>
              <a:latin typeface="Palatino Linotype"/>
              <a:ea typeface="+mn-ea"/>
              <a:cs typeface="+mn-cs"/>
            </a:rPr>
            <a:t>Finance</a:t>
          </a:r>
          <a:endParaRPr lang="fa-IR" sz="3200" b="1" dirty="0" smtClean="0">
            <a:solidFill>
              <a:sysClr val="window" lastClr="FFFFFF"/>
            </a:solidFill>
            <a:latin typeface="Palatino Linotype"/>
            <a:ea typeface="+mn-ea"/>
            <a:cs typeface="Times New Roman"/>
          </a:endParaRPr>
        </a:p>
        <a:p>
          <a:pPr rtl="1"/>
          <a:r>
            <a:rPr lang="fa-IR" sz="1800" b="1" dirty="0" smtClean="0">
              <a:solidFill>
                <a:sysClr val="window" lastClr="FFFFFF"/>
              </a:solidFill>
              <a:latin typeface="Palatino Linotype"/>
              <a:ea typeface="+mn-ea"/>
              <a:cs typeface="B Mitra" panose="00000400000000000000" pitchFamily="2" charset="-78"/>
            </a:rPr>
            <a:t>(تأمین مالی)</a:t>
          </a:r>
        </a:p>
        <a:p>
          <a:pPr rtl="1"/>
          <a:r>
            <a:rPr lang="fa-IR" sz="2000" b="1" dirty="0" smtClean="0">
              <a:solidFill>
                <a:sysClr val="window" lastClr="FFFFFF"/>
              </a:solidFill>
              <a:latin typeface="Palatino Linotype"/>
              <a:ea typeface="+mn-ea"/>
              <a:cs typeface="B Mitra" panose="00000400000000000000" pitchFamily="2" charset="-78"/>
            </a:rPr>
            <a:t>- تبصره 19 </a:t>
          </a:r>
          <a:endParaRPr lang="en-US" sz="2000" b="1" dirty="0" smtClean="0">
            <a:solidFill>
              <a:sysClr val="window" lastClr="FFFFFF"/>
            </a:solidFill>
            <a:latin typeface="Palatino Linotype"/>
            <a:ea typeface="+mn-ea"/>
            <a:cs typeface="B Mitra" panose="00000400000000000000" pitchFamily="2" charset="-78"/>
          </a:endParaRPr>
        </a:p>
        <a:p>
          <a:pPr rtl="1"/>
          <a:r>
            <a:rPr lang="fa-IR" sz="1800" b="1" dirty="0" smtClean="0">
              <a:solidFill>
                <a:sysClr val="window" lastClr="FFFFFF"/>
              </a:solidFill>
              <a:latin typeface="Palatino Linotype"/>
              <a:ea typeface="+mn-ea"/>
              <a:cs typeface="B Mitra" panose="00000400000000000000" pitchFamily="2" charset="-78"/>
            </a:rPr>
            <a:t>صندوق توسعه ملی</a:t>
          </a:r>
        </a:p>
        <a:p>
          <a:pPr rtl="1"/>
          <a:r>
            <a:rPr lang="fa-IR" sz="1800" b="1" dirty="0" smtClean="0">
              <a:solidFill>
                <a:sysClr val="window" lastClr="FFFFFF"/>
              </a:solidFill>
              <a:latin typeface="Palatino Linotype"/>
              <a:ea typeface="+mn-ea"/>
              <a:cs typeface="B Mitra" panose="00000400000000000000" pitchFamily="2" charset="-78"/>
            </a:rPr>
            <a:t>- فاینانس خارجی از طریق تضامین حاکمیتی</a:t>
          </a:r>
          <a:endParaRPr lang="en-US" sz="1800" b="1" dirty="0">
            <a:solidFill>
              <a:sysClr val="window" lastClr="FFFFFF"/>
            </a:solidFill>
            <a:latin typeface="Palatino Linotype"/>
            <a:ea typeface="+mn-ea"/>
            <a:cs typeface="B Mitra" panose="00000400000000000000" pitchFamily="2" charset="-78"/>
          </a:endParaRPr>
        </a:p>
      </dgm:t>
    </dgm:pt>
    <dgm:pt modelId="{0B8F9CBE-0580-47E6-9057-936D3B7E9879}" type="parTrans" cxnId="{BF410BBA-DDA6-4CB1-9F49-C2B2295A7CA3}">
      <dgm:prSet/>
      <dgm:spPr>
        <a:xfrm rot="17700000">
          <a:off x="4230363" y="1449208"/>
          <a:ext cx="1896073" cy="644994"/>
        </a:xfrm>
        <a:solidFill>
          <a:srgbClr val="846648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en-US" sz="2400" b="1">
            <a:solidFill>
              <a:schemeClr val="tx1"/>
            </a:solidFill>
            <a:latin typeface="+mn-lt"/>
          </a:endParaRPr>
        </a:p>
      </dgm:t>
    </dgm:pt>
    <dgm:pt modelId="{4993A3EF-2670-42A4-B04E-BDCE08543AF1}" type="sibTrans" cxnId="{BF410BBA-DDA6-4CB1-9F49-C2B2295A7CA3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+mn-lt"/>
          </a:endParaRPr>
        </a:p>
      </dgm:t>
    </dgm:pt>
    <dgm:pt modelId="{F9FDDB95-6673-4303-8FB7-2E04CD9556B5}">
      <dgm:prSet custT="1"/>
      <dgm:spPr>
        <a:xfrm>
          <a:off x="6119239" y="2212501"/>
          <a:ext cx="2423396" cy="1719986"/>
        </a:xfrm>
        <a:gradFill rotWithShape="0">
          <a:gsLst>
            <a:gs pos="0">
              <a:srgbClr val="63891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63891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63891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lnSpc>
              <a:spcPct val="100000"/>
            </a:lnSpc>
          </a:pPr>
          <a:r>
            <a:rPr lang="en-US" sz="3200" b="1" dirty="0" smtClean="0">
              <a:solidFill>
                <a:sysClr val="window" lastClr="FFFFFF"/>
              </a:solidFill>
              <a:latin typeface="Palatino Linotype"/>
              <a:ea typeface="+mn-ea"/>
              <a:cs typeface="+mn-cs"/>
            </a:rPr>
            <a:t>Promotion</a:t>
          </a:r>
          <a:endParaRPr lang="fa-IR" sz="3200" b="1" dirty="0" smtClean="0">
            <a:solidFill>
              <a:sysClr val="window" lastClr="FFFFFF"/>
            </a:solidFill>
            <a:latin typeface="Palatino Linotype"/>
            <a:ea typeface="+mn-ea"/>
            <a:cs typeface="Times New Roman"/>
          </a:endParaRPr>
        </a:p>
        <a:p>
          <a:pPr>
            <a:lnSpc>
              <a:spcPct val="100000"/>
            </a:lnSpc>
          </a:pPr>
          <a:r>
            <a:rPr lang="fa-IR" sz="1800" b="1" dirty="0" smtClean="0">
              <a:solidFill>
                <a:sysClr val="window" lastClr="FFFFFF"/>
              </a:solidFill>
              <a:latin typeface="Palatino Linotype"/>
              <a:ea typeface="+mn-ea"/>
              <a:cs typeface="B Mitra" panose="00000400000000000000" pitchFamily="2" charset="-78"/>
            </a:rPr>
            <a:t>(ظرفیت‌سازی و اقدامات ترویجی)</a:t>
          </a:r>
        </a:p>
        <a:p>
          <a:pPr>
            <a:lnSpc>
              <a:spcPct val="100000"/>
            </a:lnSpc>
          </a:pPr>
          <a:r>
            <a:rPr lang="fa-IR" sz="1800" b="1" dirty="0" smtClean="0">
              <a:solidFill>
                <a:sysClr val="window" lastClr="FFFFFF"/>
              </a:solidFill>
              <a:latin typeface="Palatino Linotype"/>
              <a:ea typeface="+mn-ea"/>
              <a:cs typeface="B Mitra" panose="00000400000000000000" pitchFamily="2" charset="-78"/>
            </a:rPr>
            <a:t>- تشکیل واحدهای مشارکت در دستگاه های اجرایی</a:t>
          </a:r>
        </a:p>
        <a:p>
          <a:pPr>
            <a:lnSpc>
              <a:spcPct val="100000"/>
            </a:lnSpc>
          </a:pPr>
          <a:r>
            <a:rPr lang="fa-IR" sz="1800" b="1" dirty="0" smtClean="0">
              <a:solidFill>
                <a:sysClr val="window" lastClr="FFFFFF"/>
              </a:solidFill>
              <a:latin typeface="Palatino Linotype"/>
              <a:ea typeface="+mn-ea"/>
              <a:cs typeface="B Mitra" panose="00000400000000000000" pitchFamily="2" charset="-78"/>
            </a:rPr>
            <a:t>- آموزش</a:t>
          </a:r>
        </a:p>
        <a:p>
          <a:pPr>
            <a:lnSpc>
              <a:spcPct val="100000"/>
            </a:lnSpc>
          </a:pPr>
          <a:r>
            <a:rPr lang="fa-IR" sz="1800" b="1" dirty="0" smtClean="0">
              <a:solidFill>
                <a:sysClr val="window" lastClr="FFFFFF"/>
              </a:solidFill>
              <a:latin typeface="Palatino Linotype"/>
              <a:ea typeface="+mn-ea"/>
              <a:cs typeface="B Mitra" panose="00000400000000000000" pitchFamily="2" charset="-78"/>
            </a:rPr>
            <a:t>ترویج</a:t>
          </a:r>
          <a:endParaRPr lang="en-US" sz="1800" b="1" dirty="0">
            <a:solidFill>
              <a:sysClr val="window" lastClr="FFFFFF"/>
            </a:solidFill>
            <a:latin typeface="Palatino Linotype"/>
            <a:ea typeface="+mn-ea"/>
            <a:cs typeface="B Mitra" panose="00000400000000000000" pitchFamily="2" charset="-78"/>
          </a:endParaRPr>
        </a:p>
      </dgm:t>
    </dgm:pt>
    <dgm:pt modelId="{69F0544A-9A18-4726-9F56-6F88BC8C412C}" type="parTrans" cxnId="{A2C86CBB-57D6-40FE-8846-4EA505A9DC3B}">
      <dgm:prSet/>
      <dgm:spPr>
        <a:xfrm rot="20774767">
          <a:off x="5478746" y="2973380"/>
          <a:ext cx="1879133" cy="644994"/>
        </a:xfrm>
        <a:solidFill>
          <a:srgbClr val="63891F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en-US" sz="2400" b="1">
            <a:solidFill>
              <a:schemeClr val="tx1"/>
            </a:solidFill>
            <a:latin typeface="+mn-lt"/>
          </a:endParaRPr>
        </a:p>
      </dgm:t>
    </dgm:pt>
    <dgm:pt modelId="{4C15E2AB-6B13-408C-88B8-4E57D5ED7398}" type="sibTrans" cxnId="{A2C86CBB-57D6-40FE-8846-4EA505A9DC3B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+mn-lt"/>
          </a:endParaRPr>
        </a:p>
      </dgm:t>
    </dgm:pt>
    <dgm:pt modelId="{A34B54D9-1EC5-4965-9156-98882FBD6329}" type="pres">
      <dgm:prSet presAssocID="{2CCF47DC-C34E-484A-AF4B-018263C88A9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2A59C3-FA2A-4BFA-90B2-C281D72F3618}" type="pres">
      <dgm:prSet presAssocID="{3221006D-5F34-4938-87D9-A1906E0BFA46}" presName="centerShape" presStyleLbl="node0" presStyleIdx="0" presStyleCnt="1" custScaleX="107642" custScaleY="107642" custLinFactNeighborX="-1181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268E06E-7D4C-4FF6-9019-03B45504D59E}" type="pres">
      <dgm:prSet presAssocID="{C33C3D08-A20F-483D-84E9-957C6B22F832}" presName="parTrans" presStyleLbl="bgSibTrans2D1" presStyleIdx="0" presStyleCnt="4" custLinFactNeighborX="5414" custLinFactNeighborY="5583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25B7D193-8108-4CEF-B5A9-067143A6DE46}" type="pres">
      <dgm:prSet presAssocID="{3C9B9B7A-3075-4E31-A18A-FA3F4DD2D6AC}" presName="node" presStyleLbl="node1" presStyleIdx="0" presStyleCnt="4" custScaleX="134448" custScaleY="167646" custRadScaleRad="98515" custRadScaleInc="-3744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F5E2D446-799F-4A25-ACDF-6B2DDAD72399}" type="pres">
      <dgm:prSet presAssocID="{4D0F202A-905F-4807-809E-7943CC5289D3}" presName="parTrans" presStyleLbl="bgSibTrans2D1" presStyleIdx="1" presStyleCnt="4" custLinFactNeighborX="-6613" custLinFactNeighborY="24552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774F2672-72A9-4EF4-959E-C25599CE103A}" type="pres">
      <dgm:prSet presAssocID="{4CEB2CFF-948B-4479-BDF1-BBE56A9D4492}" presName="node" presStyleLbl="node1" presStyleIdx="1" presStyleCnt="4" custScaleX="125245" custScaleY="150580" custRadScaleRad="115497" custRadScaleInc="-846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6548810-FE79-491F-AD37-196C57508677}" type="pres">
      <dgm:prSet presAssocID="{0B8F9CBE-0580-47E6-9057-936D3B7E9879}" presName="parTrans" presStyleLbl="bgSibTrans2D1" presStyleIdx="2" presStyleCnt="4" custLinFactNeighborX="14628" custLinFactNeighborY="25864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EC2F455F-BA01-4887-BF19-E630C244200D}" type="pres">
      <dgm:prSet presAssocID="{5A77395D-5146-4ECE-8C9C-9A4CB5A1720C}" presName="node" presStyleLbl="node1" presStyleIdx="2" presStyleCnt="4" custScaleX="123609" custScaleY="163726" custRadScaleRad="106848" custRadScaleInc="-1360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74E50E77-344B-44B9-BE24-728CD067C8F2}" type="pres">
      <dgm:prSet presAssocID="{69F0544A-9A18-4726-9F56-6F88BC8C412C}" presName="parTrans" presStyleLbl="bgSibTrans2D1" presStyleIdx="3" presStyleCnt="4" custLinFactNeighborX="-9140" custLinFactNeighborY="4832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915B18DF-216A-42B9-BB35-EA94EE436F7F}" type="pres">
      <dgm:prSet presAssocID="{F9FDDB95-6673-4303-8FB7-2E04CD9556B5}" presName="node" presStyleLbl="node1" presStyleIdx="3" presStyleCnt="4" custScaleX="134804" custScaleY="160959" custRadScaleRad="96601" custRadScaleInc="3160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</dgm:ptLst>
  <dgm:cxnLst>
    <dgm:cxn modelId="{D95116E0-388B-4219-A536-673A91DA510F}" srcId="{3221006D-5F34-4938-87D9-A1906E0BFA46}" destId="{3C9B9B7A-3075-4E31-A18A-FA3F4DD2D6AC}" srcOrd="0" destOrd="0" parTransId="{C33C3D08-A20F-483D-84E9-957C6B22F832}" sibTransId="{B6DBC277-1817-46FB-9B41-1C5C9C8FF439}"/>
    <dgm:cxn modelId="{2ECF9AE5-CFFD-4542-A9B9-F1EBFB6B5892}" srcId="{2CCF47DC-C34E-484A-AF4B-018263C88A92}" destId="{3221006D-5F34-4938-87D9-A1906E0BFA46}" srcOrd="0" destOrd="0" parTransId="{3DED5104-D5BC-45EA-B623-5F09AF80A453}" sibTransId="{A0697B57-6A99-4302-8A94-5790E2C01F29}"/>
    <dgm:cxn modelId="{AEEA6CA6-D3EE-41EB-8351-C18D40E33458}" type="presOf" srcId="{C33C3D08-A20F-483D-84E9-957C6B22F832}" destId="{4268E06E-7D4C-4FF6-9019-03B45504D59E}" srcOrd="0" destOrd="0" presId="urn:microsoft.com/office/officeart/2005/8/layout/radial4"/>
    <dgm:cxn modelId="{BF410BBA-DDA6-4CB1-9F49-C2B2295A7CA3}" srcId="{3221006D-5F34-4938-87D9-A1906E0BFA46}" destId="{5A77395D-5146-4ECE-8C9C-9A4CB5A1720C}" srcOrd="2" destOrd="0" parTransId="{0B8F9CBE-0580-47E6-9057-936D3B7E9879}" sibTransId="{4993A3EF-2670-42A4-B04E-BDCE08543AF1}"/>
    <dgm:cxn modelId="{F4C3E230-43BA-4D8F-85BF-D407636EA73B}" type="presOf" srcId="{3C9B9B7A-3075-4E31-A18A-FA3F4DD2D6AC}" destId="{25B7D193-8108-4CEF-B5A9-067143A6DE46}" srcOrd="0" destOrd="0" presId="urn:microsoft.com/office/officeart/2005/8/layout/radial4"/>
    <dgm:cxn modelId="{A3AF9FCA-CE7F-41A8-B041-5617AFD7E618}" type="presOf" srcId="{4D0F202A-905F-4807-809E-7943CC5289D3}" destId="{F5E2D446-799F-4A25-ACDF-6B2DDAD72399}" srcOrd="0" destOrd="0" presId="urn:microsoft.com/office/officeart/2005/8/layout/radial4"/>
    <dgm:cxn modelId="{CA0F596E-163A-49DB-A576-53F751B289B6}" type="presOf" srcId="{4CEB2CFF-948B-4479-BDF1-BBE56A9D4492}" destId="{774F2672-72A9-4EF4-959E-C25599CE103A}" srcOrd="0" destOrd="0" presId="urn:microsoft.com/office/officeart/2005/8/layout/radial4"/>
    <dgm:cxn modelId="{1C895290-E294-4B8B-8916-11D20F604B06}" type="presOf" srcId="{F9FDDB95-6673-4303-8FB7-2E04CD9556B5}" destId="{915B18DF-216A-42B9-BB35-EA94EE436F7F}" srcOrd="0" destOrd="0" presId="urn:microsoft.com/office/officeart/2005/8/layout/radial4"/>
    <dgm:cxn modelId="{5839379A-17D2-4058-9E3A-7A160F3D76A2}" type="presOf" srcId="{0B8F9CBE-0580-47E6-9057-936D3B7E9879}" destId="{B6548810-FE79-491F-AD37-196C57508677}" srcOrd="0" destOrd="0" presId="urn:microsoft.com/office/officeart/2005/8/layout/radial4"/>
    <dgm:cxn modelId="{BD01FD90-AD86-49A2-A2AA-73BD9DD9D3FB}" type="presOf" srcId="{69F0544A-9A18-4726-9F56-6F88BC8C412C}" destId="{74E50E77-344B-44B9-BE24-728CD067C8F2}" srcOrd="0" destOrd="0" presId="urn:microsoft.com/office/officeart/2005/8/layout/radial4"/>
    <dgm:cxn modelId="{A2C86CBB-57D6-40FE-8846-4EA505A9DC3B}" srcId="{3221006D-5F34-4938-87D9-A1906E0BFA46}" destId="{F9FDDB95-6673-4303-8FB7-2E04CD9556B5}" srcOrd="3" destOrd="0" parTransId="{69F0544A-9A18-4726-9F56-6F88BC8C412C}" sibTransId="{4C15E2AB-6B13-408C-88B8-4E57D5ED7398}"/>
    <dgm:cxn modelId="{1C2953B9-074A-4818-AC59-84CA8B15A5A5}" type="presOf" srcId="{5A77395D-5146-4ECE-8C9C-9A4CB5A1720C}" destId="{EC2F455F-BA01-4887-BF19-E630C244200D}" srcOrd="0" destOrd="0" presId="urn:microsoft.com/office/officeart/2005/8/layout/radial4"/>
    <dgm:cxn modelId="{8425CAA1-FF21-4C56-A329-D35E1F01B37B}" type="presOf" srcId="{2CCF47DC-C34E-484A-AF4B-018263C88A92}" destId="{A34B54D9-1EC5-4965-9156-98882FBD6329}" srcOrd="0" destOrd="0" presId="urn:microsoft.com/office/officeart/2005/8/layout/radial4"/>
    <dgm:cxn modelId="{F5618572-1546-4CFC-A223-C8D7DF93FAC1}" srcId="{3221006D-5F34-4938-87D9-A1906E0BFA46}" destId="{4CEB2CFF-948B-4479-BDF1-BBE56A9D4492}" srcOrd="1" destOrd="0" parTransId="{4D0F202A-905F-4807-809E-7943CC5289D3}" sibTransId="{31F575D5-32CA-4839-8927-A0603CE2E7BF}"/>
    <dgm:cxn modelId="{4A90CC1A-B1F7-46A5-87F6-A12621E14ED9}" type="presOf" srcId="{3221006D-5F34-4938-87D9-A1906E0BFA46}" destId="{9B2A59C3-FA2A-4BFA-90B2-C281D72F3618}" srcOrd="0" destOrd="0" presId="urn:microsoft.com/office/officeart/2005/8/layout/radial4"/>
    <dgm:cxn modelId="{262B4FA8-A535-4831-8243-BC2B058817AD}" type="presParOf" srcId="{A34B54D9-1EC5-4965-9156-98882FBD6329}" destId="{9B2A59C3-FA2A-4BFA-90B2-C281D72F3618}" srcOrd="0" destOrd="0" presId="urn:microsoft.com/office/officeart/2005/8/layout/radial4"/>
    <dgm:cxn modelId="{00206334-DE1A-45A8-A238-619C536374BA}" type="presParOf" srcId="{A34B54D9-1EC5-4965-9156-98882FBD6329}" destId="{4268E06E-7D4C-4FF6-9019-03B45504D59E}" srcOrd="1" destOrd="0" presId="urn:microsoft.com/office/officeart/2005/8/layout/radial4"/>
    <dgm:cxn modelId="{5248DA29-F59E-40C9-AE88-5DDD2DAA2A02}" type="presParOf" srcId="{A34B54D9-1EC5-4965-9156-98882FBD6329}" destId="{25B7D193-8108-4CEF-B5A9-067143A6DE46}" srcOrd="2" destOrd="0" presId="urn:microsoft.com/office/officeart/2005/8/layout/radial4"/>
    <dgm:cxn modelId="{7D5BE51A-9AF7-4538-A6E7-6D2B6C59D8FC}" type="presParOf" srcId="{A34B54D9-1EC5-4965-9156-98882FBD6329}" destId="{F5E2D446-799F-4A25-ACDF-6B2DDAD72399}" srcOrd="3" destOrd="0" presId="urn:microsoft.com/office/officeart/2005/8/layout/radial4"/>
    <dgm:cxn modelId="{B903301A-4613-412D-9474-D94F796885C3}" type="presParOf" srcId="{A34B54D9-1EC5-4965-9156-98882FBD6329}" destId="{774F2672-72A9-4EF4-959E-C25599CE103A}" srcOrd="4" destOrd="0" presId="urn:microsoft.com/office/officeart/2005/8/layout/radial4"/>
    <dgm:cxn modelId="{274101FB-CCAA-4A2E-B1FC-A1D3D611B436}" type="presParOf" srcId="{A34B54D9-1EC5-4965-9156-98882FBD6329}" destId="{B6548810-FE79-491F-AD37-196C57508677}" srcOrd="5" destOrd="0" presId="urn:microsoft.com/office/officeart/2005/8/layout/radial4"/>
    <dgm:cxn modelId="{A6424641-AD31-4347-A984-3AD99D6C30D9}" type="presParOf" srcId="{A34B54D9-1EC5-4965-9156-98882FBD6329}" destId="{EC2F455F-BA01-4887-BF19-E630C244200D}" srcOrd="6" destOrd="0" presId="urn:microsoft.com/office/officeart/2005/8/layout/radial4"/>
    <dgm:cxn modelId="{9CC9C714-D262-404F-9807-8A22FC00FADC}" type="presParOf" srcId="{A34B54D9-1EC5-4965-9156-98882FBD6329}" destId="{74E50E77-344B-44B9-BE24-728CD067C8F2}" srcOrd="7" destOrd="0" presId="urn:microsoft.com/office/officeart/2005/8/layout/radial4"/>
    <dgm:cxn modelId="{9974CDCD-A069-4FE0-A19C-6FF7E29E089E}" type="presParOf" srcId="{A34B54D9-1EC5-4965-9156-98882FBD6329}" destId="{915B18DF-216A-42B9-BB35-EA94EE436F7F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F95AA27-23B0-4275-8874-31CE633A13F2}" type="doc">
      <dgm:prSet loTypeId="urn:microsoft.com/office/officeart/2005/8/layout/vList2" loCatId="list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6836989E-364F-4725-A98C-8F24C9F145C7}">
      <dgm:prSet custT="1"/>
      <dgm:spPr/>
      <dgm:t>
        <a:bodyPr/>
        <a:lstStyle/>
        <a:p>
          <a:pPr algn="justLow" rtl="1">
            <a:lnSpc>
              <a:spcPct val="100000"/>
            </a:lnSpc>
            <a:spcAft>
              <a:spcPts val="0"/>
            </a:spcAft>
          </a:pPr>
          <a:r>
            <a:rPr lang="en-US" sz="2000" b="1" dirty="0" smtClean="0">
              <a:cs typeface="B Mitra" panose="00000400000000000000" pitchFamily="2" charset="-78"/>
            </a:rPr>
            <a:t>BOO </a:t>
          </a:r>
          <a:r>
            <a:rPr lang="fa-IR" sz="2000" b="1" dirty="0" smtClean="0">
              <a:cs typeface="B Mitra" panose="00000400000000000000" pitchFamily="2" charset="-78"/>
            </a:rPr>
            <a:t> (ساخت، مالکیت و بهره‌برداری)</a:t>
          </a:r>
          <a:endParaRPr lang="en-US" sz="2000" b="1" dirty="0">
            <a:cs typeface="B Mitra" panose="00000400000000000000" pitchFamily="2" charset="-78"/>
          </a:endParaRPr>
        </a:p>
      </dgm:t>
    </dgm:pt>
    <dgm:pt modelId="{81893804-CEB4-455C-8B12-B74369A3CD44}" type="parTrans" cxnId="{93E31AA7-BD87-496E-97E6-0E0368F0599D}">
      <dgm:prSet/>
      <dgm:spPr/>
      <dgm:t>
        <a:bodyPr/>
        <a:lstStyle/>
        <a:p>
          <a:pPr algn="justLow" rtl="1">
            <a:lnSpc>
              <a:spcPct val="100000"/>
            </a:lnSpc>
          </a:pPr>
          <a:endParaRPr lang="en-US" sz="2000" b="1">
            <a:cs typeface="B Mitra" panose="00000400000000000000" pitchFamily="2" charset="-78"/>
          </a:endParaRPr>
        </a:p>
      </dgm:t>
    </dgm:pt>
    <dgm:pt modelId="{CEBEDD3A-4B0F-40D5-AEB6-AB4257ABFDED}" type="sibTrans" cxnId="{93E31AA7-BD87-496E-97E6-0E0368F0599D}">
      <dgm:prSet/>
      <dgm:spPr/>
      <dgm:t>
        <a:bodyPr/>
        <a:lstStyle/>
        <a:p>
          <a:pPr algn="justLow" rtl="1">
            <a:lnSpc>
              <a:spcPct val="100000"/>
            </a:lnSpc>
          </a:pPr>
          <a:endParaRPr lang="en-US" sz="2000" b="1">
            <a:cs typeface="B Mitra" panose="00000400000000000000" pitchFamily="2" charset="-78"/>
          </a:endParaRPr>
        </a:p>
      </dgm:t>
    </dgm:pt>
    <dgm:pt modelId="{DF045B5D-62EE-473F-8C59-5B843820CB18}">
      <dgm:prSet custT="1"/>
      <dgm:spPr/>
      <dgm:t>
        <a:bodyPr/>
        <a:lstStyle/>
        <a:p>
          <a:pPr algn="ctr" rtl="1">
            <a:lnSpc>
              <a:spcPct val="100000"/>
            </a:lnSpc>
          </a:pPr>
          <a:r>
            <a:rPr lang="fa-IR" sz="2400" b="1" dirty="0" smtClean="0">
              <a:cs typeface="B Mitra" panose="00000400000000000000" pitchFamily="2" charset="-78"/>
            </a:rPr>
            <a:t>روش‌های واگذاری پروژه بر اساس روش‌های شناخته شده از جمله: </a:t>
          </a:r>
          <a:endParaRPr lang="en-US" sz="2400" b="1" dirty="0">
            <a:cs typeface="B Mitra" panose="00000400000000000000" pitchFamily="2" charset="-78"/>
          </a:endParaRPr>
        </a:p>
      </dgm:t>
    </dgm:pt>
    <dgm:pt modelId="{226DA232-5AC8-41A3-A897-4D6FD4D53871}" type="parTrans" cxnId="{4405A118-48E4-4FC8-908F-3D52BE5CB423}">
      <dgm:prSet/>
      <dgm:spPr/>
      <dgm:t>
        <a:bodyPr/>
        <a:lstStyle/>
        <a:p>
          <a:pPr algn="justLow" rtl="1">
            <a:lnSpc>
              <a:spcPct val="100000"/>
            </a:lnSpc>
          </a:pPr>
          <a:endParaRPr lang="en-US" sz="2000" b="1">
            <a:cs typeface="B Mitra" panose="00000400000000000000" pitchFamily="2" charset="-78"/>
          </a:endParaRPr>
        </a:p>
      </dgm:t>
    </dgm:pt>
    <dgm:pt modelId="{0040BB89-5A96-4978-A2AD-E484A977FE7B}" type="sibTrans" cxnId="{4405A118-48E4-4FC8-908F-3D52BE5CB423}">
      <dgm:prSet/>
      <dgm:spPr/>
      <dgm:t>
        <a:bodyPr/>
        <a:lstStyle/>
        <a:p>
          <a:pPr algn="justLow" rtl="1">
            <a:lnSpc>
              <a:spcPct val="100000"/>
            </a:lnSpc>
          </a:pPr>
          <a:endParaRPr lang="en-US" sz="2000" b="1">
            <a:cs typeface="B Mitra" panose="00000400000000000000" pitchFamily="2" charset="-78"/>
          </a:endParaRPr>
        </a:p>
      </dgm:t>
    </dgm:pt>
    <dgm:pt modelId="{4ED9EA14-84C3-48EE-91C5-35887EB9B7ED}">
      <dgm:prSet custT="1"/>
      <dgm:spPr/>
      <dgm:t>
        <a:bodyPr/>
        <a:lstStyle/>
        <a:p>
          <a:pPr algn="justLow" rtl="1">
            <a:lnSpc>
              <a:spcPct val="100000"/>
            </a:lnSpc>
            <a:spcAft>
              <a:spcPts val="0"/>
            </a:spcAft>
          </a:pPr>
          <a:r>
            <a:rPr lang="en-US" sz="2000" b="1" dirty="0" smtClean="0">
              <a:cs typeface="B Mitra" panose="00000400000000000000" pitchFamily="2" charset="-78"/>
            </a:rPr>
            <a:t>ROO</a:t>
          </a:r>
          <a:r>
            <a:rPr lang="fa-IR" sz="2000" b="1" dirty="0" smtClean="0">
              <a:cs typeface="B Mitra" panose="00000400000000000000" pitchFamily="2" charset="-78"/>
            </a:rPr>
            <a:t> (تجهیز و بازسازی، مالکیت، بهره‌برداری)</a:t>
          </a:r>
          <a:endParaRPr lang="en-US" sz="2000" b="1" dirty="0">
            <a:cs typeface="B Mitra" panose="00000400000000000000" pitchFamily="2" charset="-78"/>
          </a:endParaRPr>
        </a:p>
      </dgm:t>
    </dgm:pt>
    <dgm:pt modelId="{6AD27C41-91B4-44F8-AF98-72AC78639A94}" type="parTrans" cxnId="{BA60EFD7-EE8F-4EFF-98C9-97C47268088F}">
      <dgm:prSet/>
      <dgm:spPr/>
      <dgm:t>
        <a:bodyPr/>
        <a:lstStyle/>
        <a:p>
          <a:endParaRPr lang="en-US" b="1"/>
        </a:p>
      </dgm:t>
    </dgm:pt>
    <dgm:pt modelId="{0275026B-80D7-4BD5-9F9B-DC56DF6530B2}" type="sibTrans" cxnId="{BA60EFD7-EE8F-4EFF-98C9-97C47268088F}">
      <dgm:prSet/>
      <dgm:spPr/>
      <dgm:t>
        <a:bodyPr/>
        <a:lstStyle/>
        <a:p>
          <a:endParaRPr lang="en-US" b="1"/>
        </a:p>
      </dgm:t>
    </dgm:pt>
    <dgm:pt modelId="{3E61AD6D-7C07-4A55-860B-1030E5DF413B}">
      <dgm:prSet custT="1"/>
      <dgm:spPr/>
      <dgm:t>
        <a:bodyPr/>
        <a:lstStyle/>
        <a:p>
          <a:pPr algn="justLow" rtl="1">
            <a:lnSpc>
              <a:spcPct val="100000"/>
            </a:lnSpc>
            <a:spcAft>
              <a:spcPts val="0"/>
            </a:spcAft>
          </a:pPr>
          <a:r>
            <a:rPr lang="en-US" sz="2000" b="1" dirty="0" smtClean="0">
              <a:cs typeface="B Mitra" panose="00000400000000000000" pitchFamily="2" charset="-78"/>
            </a:rPr>
            <a:t>O&amp;M</a:t>
          </a:r>
          <a:r>
            <a:rPr lang="fa-IR" sz="2000" b="1" dirty="0" smtClean="0">
              <a:cs typeface="B Mitra" panose="00000400000000000000" pitchFamily="2" charset="-78"/>
            </a:rPr>
            <a:t> (مدیریت بهره­برداری و نگهداری)</a:t>
          </a:r>
          <a:endParaRPr lang="en-US" sz="2000" b="1" dirty="0">
            <a:cs typeface="B Mitra" panose="00000400000000000000" pitchFamily="2" charset="-78"/>
          </a:endParaRPr>
        </a:p>
      </dgm:t>
    </dgm:pt>
    <dgm:pt modelId="{7639CA14-9AD3-46D1-9D0B-7A2D1F494DAB}" type="parTrans" cxnId="{B5BE4483-6A9A-4327-832B-9B6FC2528750}">
      <dgm:prSet/>
      <dgm:spPr/>
      <dgm:t>
        <a:bodyPr/>
        <a:lstStyle/>
        <a:p>
          <a:endParaRPr lang="en-US" b="1"/>
        </a:p>
      </dgm:t>
    </dgm:pt>
    <dgm:pt modelId="{010CF702-1702-4A98-8BCE-45D3BA61373A}" type="sibTrans" cxnId="{B5BE4483-6A9A-4327-832B-9B6FC2528750}">
      <dgm:prSet/>
      <dgm:spPr/>
      <dgm:t>
        <a:bodyPr/>
        <a:lstStyle/>
        <a:p>
          <a:endParaRPr lang="en-US" b="1"/>
        </a:p>
      </dgm:t>
    </dgm:pt>
    <dgm:pt modelId="{7BCDE73F-3AFA-4764-A9E0-BFD928F6C5CD}">
      <dgm:prSet custT="1"/>
      <dgm:spPr/>
      <dgm:t>
        <a:bodyPr/>
        <a:lstStyle/>
        <a:p>
          <a:pPr algn="justLow" rtl="1">
            <a:lnSpc>
              <a:spcPct val="100000"/>
            </a:lnSpc>
            <a:spcAft>
              <a:spcPts val="0"/>
            </a:spcAft>
          </a:pPr>
          <a:r>
            <a:rPr lang="en-US" sz="2000" b="1" dirty="0" smtClean="0">
              <a:cs typeface="B Mitra" panose="00000400000000000000" pitchFamily="2" charset="-78"/>
            </a:rPr>
            <a:t>BOLT</a:t>
          </a:r>
          <a:r>
            <a:rPr lang="fa-IR" sz="2000" b="1" dirty="0" smtClean="0">
              <a:cs typeface="B Mitra" panose="00000400000000000000" pitchFamily="2" charset="-78"/>
            </a:rPr>
            <a:t> (ساخت، بهره‌برداری، پرداخت اجاره به سرمایه‌پذیر و انتقال)</a:t>
          </a:r>
          <a:endParaRPr lang="en-US" sz="2000" b="1" dirty="0">
            <a:cs typeface="B Mitra" panose="00000400000000000000" pitchFamily="2" charset="-78"/>
          </a:endParaRPr>
        </a:p>
      </dgm:t>
    </dgm:pt>
    <dgm:pt modelId="{24F55C42-6FEC-4905-A92C-5075A04451BE}" type="parTrans" cxnId="{3900BFF9-CF11-4E1F-BC18-D00270559DAF}">
      <dgm:prSet/>
      <dgm:spPr/>
      <dgm:t>
        <a:bodyPr/>
        <a:lstStyle/>
        <a:p>
          <a:endParaRPr lang="en-US" b="1"/>
        </a:p>
      </dgm:t>
    </dgm:pt>
    <dgm:pt modelId="{04D2614A-8E66-4994-9450-66DE84012A74}" type="sibTrans" cxnId="{3900BFF9-CF11-4E1F-BC18-D00270559DAF}">
      <dgm:prSet/>
      <dgm:spPr/>
      <dgm:t>
        <a:bodyPr/>
        <a:lstStyle/>
        <a:p>
          <a:endParaRPr lang="en-US" b="1"/>
        </a:p>
      </dgm:t>
    </dgm:pt>
    <dgm:pt modelId="{1C439440-3772-44B2-9E40-48405E847FA9}">
      <dgm:prSet custT="1"/>
      <dgm:spPr/>
      <dgm:t>
        <a:bodyPr/>
        <a:lstStyle/>
        <a:p>
          <a:pPr algn="justLow" rtl="1">
            <a:lnSpc>
              <a:spcPct val="100000"/>
            </a:lnSpc>
            <a:spcAft>
              <a:spcPts val="0"/>
            </a:spcAft>
          </a:pPr>
          <a:r>
            <a:rPr lang="en-US" sz="2000" b="1" dirty="0" smtClean="0">
              <a:cs typeface="B Mitra" panose="00000400000000000000" pitchFamily="2" charset="-78"/>
            </a:rPr>
            <a:t>BOT</a:t>
          </a:r>
          <a:r>
            <a:rPr lang="fa-IR" sz="2000" b="1" dirty="0" smtClean="0">
              <a:cs typeface="B Mitra" panose="00000400000000000000" pitchFamily="2" charset="-78"/>
            </a:rPr>
            <a:t> (ساخت، بهره‌برداری و انتقال)</a:t>
          </a:r>
          <a:endParaRPr lang="en-US" sz="2000" b="1" dirty="0">
            <a:cs typeface="B Mitra" panose="00000400000000000000" pitchFamily="2" charset="-78"/>
          </a:endParaRPr>
        </a:p>
      </dgm:t>
    </dgm:pt>
    <dgm:pt modelId="{656F55AD-E26A-40DE-A50E-04592D0649A8}" type="parTrans" cxnId="{BB1DC80E-5471-4099-85A9-2A67C0D16911}">
      <dgm:prSet/>
      <dgm:spPr/>
      <dgm:t>
        <a:bodyPr/>
        <a:lstStyle/>
        <a:p>
          <a:endParaRPr lang="en-US" b="1"/>
        </a:p>
      </dgm:t>
    </dgm:pt>
    <dgm:pt modelId="{9CE11961-82FA-49CD-9E12-F5D593645E25}" type="sibTrans" cxnId="{BB1DC80E-5471-4099-85A9-2A67C0D16911}">
      <dgm:prSet/>
      <dgm:spPr/>
      <dgm:t>
        <a:bodyPr/>
        <a:lstStyle/>
        <a:p>
          <a:endParaRPr lang="en-US" b="1"/>
        </a:p>
      </dgm:t>
    </dgm:pt>
    <dgm:pt modelId="{B7128CB5-3C31-4CF3-ABB5-0FB0969A785D}">
      <dgm:prSet custT="1"/>
      <dgm:spPr/>
      <dgm:t>
        <a:bodyPr/>
        <a:lstStyle/>
        <a:p>
          <a:pPr algn="justLow" rtl="1">
            <a:lnSpc>
              <a:spcPct val="100000"/>
            </a:lnSpc>
            <a:spcAft>
              <a:spcPts val="0"/>
            </a:spcAft>
          </a:pPr>
          <a:r>
            <a:rPr lang="en-US" sz="2000" b="1" dirty="0" smtClean="0">
              <a:cs typeface="B Mitra" panose="00000400000000000000" pitchFamily="2" charset="-78"/>
            </a:rPr>
            <a:t>BTL</a:t>
          </a:r>
          <a:r>
            <a:rPr lang="fa-IR" sz="2000" b="1" dirty="0" smtClean="0">
              <a:cs typeface="B Mitra" panose="00000400000000000000" pitchFamily="2" charset="-78"/>
            </a:rPr>
            <a:t> (ساخت، انتقال، پرداخت اجاره به سرمایه‌گذار)</a:t>
          </a:r>
          <a:endParaRPr lang="en-US" sz="2000" b="1" dirty="0">
            <a:cs typeface="B Mitra" panose="00000400000000000000" pitchFamily="2" charset="-78"/>
          </a:endParaRPr>
        </a:p>
      </dgm:t>
    </dgm:pt>
    <dgm:pt modelId="{1BC6CEC8-8F52-43BB-8429-1DEA3B50DF29}" type="parTrans" cxnId="{EFDD7892-1089-47D9-8A52-13072154D32F}">
      <dgm:prSet/>
      <dgm:spPr/>
      <dgm:t>
        <a:bodyPr/>
        <a:lstStyle/>
        <a:p>
          <a:endParaRPr lang="en-US" b="1"/>
        </a:p>
      </dgm:t>
    </dgm:pt>
    <dgm:pt modelId="{EC92D763-801D-44E9-BC12-308F0D1D9F6B}" type="sibTrans" cxnId="{EFDD7892-1089-47D9-8A52-13072154D32F}">
      <dgm:prSet/>
      <dgm:spPr/>
      <dgm:t>
        <a:bodyPr/>
        <a:lstStyle/>
        <a:p>
          <a:endParaRPr lang="en-US" b="1"/>
        </a:p>
      </dgm:t>
    </dgm:pt>
    <dgm:pt modelId="{372D11EF-B785-44DD-83E4-98B130AE4B37}">
      <dgm:prSet custT="1"/>
      <dgm:spPr/>
      <dgm:t>
        <a:bodyPr/>
        <a:lstStyle/>
        <a:p>
          <a:pPr algn="justLow" rtl="1">
            <a:lnSpc>
              <a:spcPct val="100000"/>
            </a:lnSpc>
            <a:spcAft>
              <a:spcPts val="0"/>
            </a:spcAft>
          </a:pPr>
          <a:r>
            <a:rPr lang="en-US" sz="2000" b="1" dirty="0" smtClean="0">
              <a:cs typeface="B Mitra" panose="00000400000000000000" pitchFamily="2" charset="-78"/>
            </a:rPr>
            <a:t>ROT</a:t>
          </a:r>
          <a:r>
            <a:rPr lang="fa-IR" sz="2000" b="1" dirty="0" smtClean="0">
              <a:cs typeface="B Mitra" panose="00000400000000000000" pitchFamily="2" charset="-78"/>
            </a:rPr>
            <a:t> (تجهیز و بازسازی، بهره‌برداری و انتقال)</a:t>
          </a:r>
          <a:endParaRPr lang="en-US" sz="2000" b="1" dirty="0">
            <a:cs typeface="B Mitra" panose="00000400000000000000" pitchFamily="2" charset="-78"/>
          </a:endParaRPr>
        </a:p>
      </dgm:t>
    </dgm:pt>
    <dgm:pt modelId="{001C9B9F-4601-46DB-8704-5565E19A86C8}" type="parTrans" cxnId="{30C9CD6C-A41C-4A48-9B84-1346392E947F}">
      <dgm:prSet/>
      <dgm:spPr/>
      <dgm:t>
        <a:bodyPr/>
        <a:lstStyle/>
        <a:p>
          <a:endParaRPr lang="en-US" b="1"/>
        </a:p>
      </dgm:t>
    </dgm:pt>
    <dgm:pt modelId="{67C56B67-DC79-47D0-A6CB-D8A5F947D4A7}" type="sibTrans" cxnId="{30C9CD6C-A41C-4A48-9B84-1346392E947F}">
      <dgm:prSet/>
      <dgm:spPr/>
      <dgm:t>
        <a:bodyPr/>
        <a:lstStyle/>
        <a:p>
          <a:endParaRPr lang="en-US" b="1"/>
        </a:p>
      </dgm:t>
    </dgm:pt>
    <dgm:pt modelId="{2DE310BC-4884-4AD7-9FD8-031EB2AA1B3E}">
      <dgm:prSet custT="1"/>
      <dgm:spPr/>
      <dgm:t>
        <a:bodyPr/>
        <a:lstStyle/>
        <a:p>
          <a:pPr algn="justLow" rtl="1">
            <a:lnSpc>
              <a:spcPct val="100000"/>
            </a:lnSpc>
            <a:spcAft>
              <a:spcPts val="0"/>
            </a:spcAft>
          </a:pPr>
          <a:r>
            <a:rPr lang="en-US" sz="2000" b="1" dirty="0" smtClean="0">
              <a:cs typeface="B Mitra" panose="00000400000000000000" pitchFamily="2" charset="-78"/>
            </a:rPr>
            <a:t>Concession</a:t>
          </a:r>
          <a:r>
            <a:rPr lang="fa-IR" sz="2000" b="1" dirty="0" smtClean="0">
              <a:cs typeface="B Mitra" panose="00000400000000000000" pitchFamily="2" charset="-78"/>
            </a:rPr>
            <a:t> (واگذاری امتیاز) </a:t>
          </a:r>
          <a:endParaRPr lang="en-US" sz="2000" b="1" dirty="0">
            <a:cs typeface="B Mitra" panose="00000400000000000000" pitchFamily="2" charset="-78"/>
          </a:endParaRPr>
        </a:p>
      </dgm:t>
    </dgm:pt>
    <dgm:pt modelId="{FC173ACA-EFAA-4871-88A6-BB2A5D533819}" type="parTrans" cxnId="{35CE04DE-AB93-48B9-88DE-B3E98AE1E048}">
      <dgm:prSet/>
      <dgm:spPr/>
      <dgm:t>
        <a:bodyPr/>
        <a:lstStyle/>
        <a:p>
          <a:endParaRPr lang="en-US" b="1"/>
        </a:p>
      </dgm:t>
    </dgm:pt>
    <dgm:pt modelId="{12CE4AC5-A485-4AE2-A218-1497CC4D22F5}" type="sibTrans" cxnId="{35CE04DE-AB93-48B9-88DE-B3E98AE1E048}">
      <dgm:prSet/>
      <dgm:spPr/>
      <dgm:t>
        <a:bodyPr/>
        <a:lstStyle/>
        <a:p>
          <a:endParaRPr lang="en-US" b="1"/>
        </a:p>
      </dgm:t>
    </dgm:pt>
    <dgm:pt modelId="{FD9B114D-B55C-4364-8985-40FDECCEC93F}">
      <dgm:prSet custT="1"/>
      <dgm:spPr/>
      <dgm:t>
        <a:bodyPr/>
        <a:lstStyle/>
        <a:p>
          <a:pPr algn="justLow" rtl="1">
            <a:lnSpc>
              <a:spcPct val="100000"/>
            </a:lnSpc>
            <a:spcAft>
              <a:spcPts val="0"/>
            </a:spcAft>
          </a:pPr>
          <a:r>
            <a:rPr lang="en-US" sz="2000" b="1" dirty="0" smtClean="0">
              <a:cs typeface="B Mitra" panose="00000400000000000000" pitchFamily="2" charset="-78"/>
            </a:rPr>
            <a:t>Lease</a:t>
          </a:r>
          <a:r>
            <a:rPr lang="fa-IR" sz="2000" b="1" dirty="0" smtClean="0">
              <a:cs typeface="B Mitra" panose="00000400000000000000" pitchFamily="2" charset="-78"/>
            </a:rPr>
            <a:t> (اجاره )</a:t>
          </a:r>
          <a:r>
            <a:rPr lang="en-US" sz="2000" b="1" dirty="0" smtClean="0">
              <a:cs typeface="B Mitra" panose="00000400000000000000" pitchFamily="2" charset="-78"/>
            </a:rPr>
            <a:t> </a:t>
          </a:r>
          <a:endParaRPr lang="en-US" sz="2000" b="1" dirty="0">
            <a:cs typeface="B Mitra" panose="00000400000000000000" pitchFamily="2" charset="-78"/>
          </a:endParaRPr>
        </a:p>
      </dgm:t>
    </dgm:pt>
    <dgm:pt modelId="{0B6E911D-6420-4F91-869D-1507F905F49C}" type="parTrans" cxnId="{216D3FBD-2D0F-480C-A934-F078C5716C4A}">
      <dgm:prSet/>
      <dgm:spPr/>
      <dgm:t>
        <a:bodyPr/>
        <a:lstStyle/>
        <a:p>
          <a:endParaRPr lang="en-US"/>
        </a:p>
      </dgm:t>
    </dgm:pt>
    <dgm:pt modelId="{BB3F3E76-70BC-4677-9CD8-3A4C93388627}" type="sibTrans" cxnId="{216D3FBD-2D0F-480C-A934-F078C5716C4A}">
      <dgm:prSet/>
      <dgm:spPr/>
      <dgm:t>
        <a:bodyPr/>
        <a:lstStyle/>
        <a:p>
          <a:endParaRPr lang="en-US"/>
        </a:p>
      </dgm:t>
    </dgm:pt>
    <dgm:pt modelId="{6404BA6C-0666-4F95-B853-7AD18F84BF11}">
      <dgm:prSet custT="1"/>
      <dgm:spPr/>
      <dgm:t>
        <a:bodyPr/>
        <a:lstStyle/>
        <a:p>
          <a:pPr algn="justLow" rtl="1">
            <a:lnSpc>
              <a:spcPct val="100000"/>
            </a:lnSpc>
            <a:spcAft>
              <a:spcPts val="0"/>
            </a:spcAft>
          </a:pPr>
          <a:r>
            <a:rPr lang="en-US" sz="2000" b="1" dirty="0" smtClean="0">
              <a:cs typeface="B Mitra" panose="00000400000000000000" pitchFamily="2" charset="-78"/>
            </a:rPr>
            <a:t>Joint Venture</a:t>
          </a:r>
          <a:r>
            <a:rPr lang="fa-IR" sz="2000" b="1" dirty="0" smtClean="0">
              <a:cs typeface="B Mitra" panose="00000400000000000000" pitchFamily="2" charset="-78"/>
            </a:rPr>
            <a:t> (مشارکت مدنی)</a:t>
          </a:r>
          <a:endParaRPr lang="en-US" sz="2000" b="1" dirty="0">
            <a:cs typeface="B Mitra" panose="00000400000000000000" pitchFamily="2" charset="-78"/>
          </a:endParaRPr>
        </a:p>
      </dgm:t>
    </dgm:pt>
    <dgm:pt modelId="{B9503626-2E55-44C3-B61C-8E9FB2B74A23}" type="parTrans" cxnId="{C49A3C9E-136F-4B62-B026-703E4A7D0C5D}">
      <dgm:prSet/>
      <dgm:spPr/>
      <dgm:t>
        <a:bodyPr/>
        <a:lstStyle/>
        <a:p>
          <a:endParaRPr lang="en-US"/>
        </a:p>
      </dgm:t>
    </dgm:pt>
    <dgm:pt modelId="{B6C820BC-AEA9-4DDB-A155-725863061595}" type="sibTrans" cxnId="{C49A3C9E-136F-4B62-B026-703E4A7D0C5D}">
      <dgm:prSet/>
      <dgm:spPr/>
      <dgm:t>
        <a:bodyPr/>
        <a:lstStyle/>
        <a:p>
          <a:endParaRPr lang="en-US"/>
        </a:p>
      </dgm:t>
    </dgm:pt>
    <dgm:pt modelId="{56563EAE-9AF2-482B-93EF-6FAC048B32E3}">
      <dgm:prSet custT="1"/>
      <dgm:spPr/>
      <dgm:t>
        <a:bodyPr/>
        <a:lstStyle/>
        <a:p>
          <a:pPr rtl="1">
            <a:lnSpc>
              <a:spcPct val="100000"/>
            </a:lnSpc>
            <a:spcAft>
              <a:spcPts val="0"/>
            </a:spcAft>
          </a:pPr>
          <a:r>
            <a:rPr lang="fa-IR" sz="2000" b="1" dirty="0" smtClean="0">
              <a:cs typeface="B Mitra" panose="00000400000000000000" pitchFamily="2" charset="-78"/>
            </a:rPr>
            <a:t>سایر روش‌ها متناسب با ویژگی‌های پروژه</a:t>
          </a:r>
          <a:endParaRPr lang="en-US" sz="2000" b="1" dirty="0">
            <a:cs typeface="B Mitra" panose="00000400000000000000" pitchFamily="2" charset="-78"/>
          </a:endParaRPr>
        </a:p>
      </dgm:t>
    </dgm:pt>
    <dgm:pt modelId="{401D038A-716C-40CD-9BC1-F572BFDBE1DC}" type="parTrans" cxnId="{001CB386-C5C9-4586-9D33-8482C1467706}">
      <dgm:prSet/>
      <dgm:spPr/>
      <dgm:t>
        <a:bodyPr/>
        <a:lstStyle/>
        <a:p>
          <a:endParaRPr lang="en-US"/>
        </a:p>
      </dgm:t>
    </dgm:pt>
    <dgm:pt modelId="{1E87FAA3-B40D-4F59-AC62-B7251D623627}" type="sibTrans" cxnId="{001CB386-C5C9-4586-9D33-8482C1467706}">
      <dgm:prSet/>
      <dgm:spPr/>
      <dgm:t>
        <a:bodyPr/>
        <a:lstStyle/>
        <a:p>
          <a:endParaRPr lang="en-US"/>
        </a:p>
      </dgm:t>
    </dgm:pt>
    <dgm:pt modelId="{1A269305-42BA-4E8A-9992-F8747732CD4E}">
      <dgm:prSet custT="1"/>
      <dgm:spPr/>
      <dgm:t>
        <a:bodyPr/>
        <a:lstStyle/>
        <a:p>
          <a:pPr rtl="1">
            <a:lnSpc>
              <a:spcPct val="100000"/>
            </a:lnSpc>
            <a:spcAft>
              <a:spcPts val="0"/>
            </a:spcAft>
          </a:pPr>
          <a:r>
            <a:rPr lang="fa-IR" sz="2000" b="1" dirty="0" smtClean="0">
              <a:cs typeface="B Mitra" panose="00000400000000000000" pitchFamily="2" charset="-78"/>
            </a:rPr>
            <a:t>فروش </a:t>
          </a:r>
          <a:endParaRPr lang="en-US" sz="2000" b="1" dirty="0">
            <a:cs typeface="B Mitra" panose="00000400000000000000" pitchFamily="2" charset="-78"/>
          </a:endParaRPr>
        </a:p>
      </dgm:t>
    </dgm:pt>
    <dgm:pt modelId="{1109C042-30A3-4AC8-87EA-A95490130F35}" type="sibTrans" cxnId="{EA5123F2-4DEF-4D41-9004-D8DDCBDDE992}">
      <dgm:prSet/>
      <dgm:spPr/>
      <dgm:t>
        <a:bodyPr/>
        <a:lstStyle/>
        <a:p>
          <a:endParaRPr lang="en-US"/>
        </a:p>
      </dgm:t>
    </dgm:pt>
    <dgm:pt modelId="{9EBC1077-1ABC-4F8D-846E-2420D1E6C897}" type="parTrans" cxnId="{EA5123F2-4DEF-4D41-9004-D8DDCBDDE992}">
      <dgm:prSet/>
      <dgm:spPr/>
      <dgm:t>
        <a:bodyPr/>
        <a:lstStyle/>
        <a:p>
          <a:endParaRPr lang="en-US"/>
        </a:p>
      </dgm:t>
    </dgm:pt>
    <dgm:pt modelId="{D33DC0E0-3BC7-45FC-8ACE-9849E5F7F505}" type="pres">
      <dgm:prSet presAssocID="{CF95AA27-23B0-4275-8874-31CE633A13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FE1188-2B16-4C81-934A-A796B1CADD58}" type="pres">
      <dgm:prSet presAssocID="{DF045B5D-62EE-473F-8C59-5B843820CB18}" presName="parentText" presStyleLbl="node1" presStyleIdx="0" presStyleCnt="1" custScaleY="547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BA2CD-09D0-4FE3-A9DD-9FE852D4B6E2}" type="pres">
      <dgm:prSet presAssocID="{DF045B5D-62EE-473F-8C59-5B843820CB18}" presName="childText" presStyleLbl="revTx" presStyleIdx="0" presStyleCnt="1" custScaleY="103779" custLinFactNeighborY="127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56BF5C-0581-41D6-B218-2E30D43455C3}" type="presOf" srcId="{CF95AA27-23B0-4275-8874-31CE633A13F2}" destId="{D33DC0E0-3BC7-45FC-8ACE-9849E5F7F505}" srcOrd="0" destOrd="0" presId="urn:microsoft.com/office/officeart/2005/8/layout/vList2"/>
    <dgm:cxn modelId="{F572A6C8-DC92-4B08-9588-D4F417DEF0AD}" type="presOf" srcId="{2DE310BC-4884-4AD7-9FD8-031EB2AA1B3E}" destId="{9DABA2CD-09D0-4FE3-A9DD-9FE852D4B6E2}" srcOrd="0" destOrd="7" presId="urn:microsoft.com/office/officeart/2005/8/layout/vList2"/>
    <dgm:cxn modelId="{EFDD7892-1089-47D9-8A52-13072154D32F}" srcId="{DF045B5D-62EE-473F-8C59-5B843820CB18}" destId="{B7128CB5-3C31-4CF3-ABB5-0FB0969A785D}" srcOrd="5" destOrd="0" parTransId="{1BC6CEC8-8F52-43BB-8429-1DEA3B50DF29}" sibTransId="{EC92D763-801D-44E9-BC12-308F0D1D9F6B}"/>
    <dgm:cxn modelId="{4A367B68-D40B-4AD5-BF4A-3B3AA9D7EA0C}" type="presOf" srcId="{DF045B5D-62EE-473F-8C59-5B843820CB18}" destId="{C7FE1188-2B16-4C81-934A-A796B1CADD58}" srcOrd="0" destOrd="0" presId="urn:microsoft.com/office/officeart/2005/8/layout/vList2"/>
    <dgm:cxn modelId="{001CB386-C5C9-4586-9D33-8482C1467706}" srcId="{DF045B5D-62EE-473F-8C59-5B843820CB18}" destId="{56563EAE-9AF2-482B-93EF-6FAC048B32E3}" srcOrd="11" destOrd="0" parTransId="{401D038A-716C-40CD-9BC1-F572BFDBE1DC}" sibTransId="{1E87FAA3-B40D-4F59-AC62-B7251D623627}"/>
    <dgm:cxn modelId="{CF9181B3-DD90-47FA-90B0-69E81EE85D4A}" type="presOf" srcId="{4ED9EA14-84C3-48EE-91C5-35887EB9B7ED}" destId="{9DABA2CD-09D0-4FE3-A9DD-9FE852D4B6E2}" srcOrd="0" destOrd="2" presId="urn:microsoft.com/office/officeart/2005/8/layout/vList2"/>
    <dgm:cxn modelId="{BA60EFD7-EE8F-4EFF-98C9-97C47268088F}" srcId="{DF045B5D-62EE-473F-8C59-5B843820CB18}" destId="{4ED9EA14-84C3-48EE-91C5-35887EB9B7ED}" srcOrd="2" destOrd="0" parTransId="{6AD27C41-91B4-44F8-AF98-72AC78639A94}" sibTransId="{0275026B-80D7-4BD5-9F9B-DC56DF6530B2}"/>
    <dgm:cxn modelId="{DB5D76FF-440D-41BE-89E2-FABC2C3532CE}" type="presOf" srcId="{7BCDE73F-3AFA-4764-A9E0-BFD928F6C5CD}" destId="{9DABA2CD-09D0-4FE3-A9DD-9FE852D4B6E2}" srcOrd="0" destOrd="4" presId="urn:microsoft.com/office/officeart/2005/8/layout/vList2"/>
    <dgm:cxn modelId="{EA5123F2-4DEF-4D41-9004-D8DDCBDDE992}" srcId="{DF045B5D-62EE-473F-8C59-5B843820CB18}" destId="{1A269305-42BA-4E8A-9992-F8747732CD4E}" srcOrd="10" destOrd="0" parTransId="{9EBC1077-1ABC-4F8D-846E-2420D1E6C897}" sibTransId="{1109C042-30A3-4AC8-87EA-A95490130F35}"/>
    <dgm:cxn modelId="{B4AC8105-08D1-46F8-93CB-7536876DA256}" type="presOf" srcId="{6836989E-364F-4725-A98C-8F24C9F145C7}" destId="{9DABA2CD-09D0-4FE3-A9DD-9FE852D4B6E2}" srcOrd="0" destOrd="1" presId="urn:microsoft.com/office/officeart/2005/8/layout/vList2"/>
    <dgm:cxn modelId="{17E82BFA-2789-418D-A639-F29B313EC36D}" type="presOf" srcId="{FD9B114D-B55C-4364-8985-40FDECCEC93F}" destId="{9DABA2CD-09D0-4FE3-A9DD-9FE852D4B6E2}" srcOrd="0" destOrd="8" presId="urn:microsoft.com/office/officeart/2005/8/layout/vList2"/>
    <dgm:cxn modelId="{93E31AA7-BD87-496E-97E6-0E0368F0599D}" srcId="{DF045B5D-62EE-473F-8C59-5B843820CB18}" destId="{6836989E-364F-4725-A98C-8F24C9F145C7}" srcOrd="1" destOrd="0" parTransId="{81893804-CEB4-455C-8B12-B74369A3CD44}" sibTransId="{CEBEDD3A-4B0F-40D5-AEB6-AB4257ABFDED}"/>
    <dgm:cxn modelId="{BBDA5FBC-2D44-4389-B554-362AD61FD44B}" type="presOf" srcId="{372D11EF-B785-44DD-83E4-98B130AE4B37}" destId="{9DABA2CD-09D0-4FE3-A9DD-9FE852D4B6E2}" srcOrd="0" destOrd="6" presId="urn:microsoft.com/office/officeart/2005/8/layout/vList2"/>
    <dgm:cxn modelId="{DF2AA147-F969-45BA-BDD5-30DE1C441552}" type="presOf" srcId="{56563EAE-9AF2-482B-93EF-6FAC048B32E3}" destId="{9DABA2CD-09D0-4FE3-A9DD-9FE852D4B6E2}" srcOrd="0" destOrd="11" presId="urn:microsoft.com/office/officeart/2005/8/layout/vList2"/>
    <dgm:cxn modelId="{848FC3BE-FA82-42F4-9FF1-E6AFE613F72F}" type="presOf" srcId="{B7128CB5-3C31-4CF3-ABB5-0FB0969A785D}" destId="{9DABA2CD-09D0-4FE3-A9DD-9FE852D4B6E2}" srcOrd="0" destOrd="5" presId="urn:microsoft.com/office/officeart/2005/8/layout/vList2"/>
    <dgm:cxn modelId="{35CE04DE-AB93-48B9-88DE-B3E98AE1E048}" srcId="{DF045B5D-62EE-473F-8C59-5B843820CB18}" destId="{2DE310BC-4884-4AD7-9FD8-031EB2AA1B3E}" srcOrd="7" destOrd="0" parTransId="{FC173ACA-EFAA-4871-88A6-BB2A5D533819}" sibTransId="{12CE4AC5-A485-4AE2-A218-1497CC4D22F5}"/>
    <dgm:cxn modelId="{C49A3C9E-136F-4B62-B026-703E4A7D0C5D}" srcId="{DF045B5D-62EE-473F-8C59-5B843820CB18}" destId="{6404BA6C-0666-4F95-B853-7AD18F84BF11}" srcOrd="9" destOrd="0" parTransId="{B9503626-2E55-44C3-B61C-8E9FB2B74A23}" sibTransId="{B6C820BC-AEA9-4DDB-A155-725863061595}"/>
    <dgm:cxn modelId="{4405A118-48E4-4FC8-908F-3D52BE5CB423}" srcId="{CF95AA27-23B0-4275-8874-31CE633A13F2}" destId="{DF045B5D-62EE-473F-8C59-5B843820CB18}" srcOrd="0" destOrd="0" parTransId="{226DA232-5AC8-41A3-A897-4D6FD4D53871}" sibTransId="{0040BB89-5A96-4978-A2AD-E484A977FE7B}"/>
    <dgm:cxn modelId="{5AE0625C-F4D8-4D04-B6F8-12A312483676}" type="presOf" srcId="{1A269305-42BA-4E8A-9992-F8747732CD4E}" destId="{9DABA2CD-09D0-4FE3-A9DD-9FE852D4B6E2}" srcOrd="0" destOrd="10" presId="urn:microsoft.com/office/officeart/2005/8/layout/vList2"/>
    <dgm:cxn modelId="{30C9CD6C-A41C-4A48-9B84-1346392E947F}" srcId="{DF045B5D-62EE-473F-8C59-5B843820CB18}" destId="{372D11EF-B785-44DD-83E4-98B130AE4B37}" srcOrd="6" destOrd="0" parTransId="{001C9B9F-4601-46DB-8704-5565E19A86C8}" sibTransId="{67C56B67-DC79-47D0-A6CB-D8A5F947D4A7}"/>
    <dgm:cxn modelId="{AF0B1A82-2F1E-498F-8BA6-9DFC4F8D3292}" type="presOf" srcId="{6404BA6C-0666-4F95-B853-7AD18F84BF11}" destId="{9DABA2CD-09D0-4FE3-A9DD-9FE852D4B6E2}" srcOrd="0" destOrd="9" presId="urn:microsoft.com/office/officeart/2005/8/layout/vList2"/>
    <dgm:cxn modelId="{2957BDB5-DA53-44A1-B735-437952EDD9EB}" type="presOf" srcId="{1C439440-3772-44B2-9E40-48405E847FA9}" destId="{9DABA2CD-09D0-4FE3-A9DD-9FE852D4B6E2}" srcOrd="0" destOrd="0" presId="urn:microsoft.com/office/officeart/2005/8/layout/vList2"/>
    <dgm:cxn modelId="{216D3FBD-2D0F-480C-A934-F078C5716C4A}" srcId="{DF045B5D-62EE-473F-8C59-5B843820CB18}" destId="{FD9B114D-B55C-4364-8985-40FDECCEC93F}" srcOrd="8" destOrd="0" parTransId="{0B6E911D-6420-4F91-869D-1507F905F49C}" sibTransId="{BB3F3E76-70BC-4677-9CD8-3A4C93388627}"/>
    <dgm:cxn modelId="{B5BE4483-6A9A-4327-832B-9B6FC2528750}" srcId="{DF045B5D-62EE-473F-8C59-5B843820CB18}" destId="{3E61AD6D-7C07-4A55-860B-1030E5DF413B}" srcOrd="3" destOrd="0" parTransId="{7639CA14-9AD3-46D1-9D0B-7A2D1F494DAB}" sibTransId="{010CF702-1702-4A98-8BCE-45D3BA61373A}"/>
    <dgm:cxn modelId="{BB1DC80E-5471-4099-85A9-2A67C0D16911}" srcId="{DF045B5D-62EE-473F-8C59-5B843820CB18}" destId="{1C439440-3772-44B2-9E40-48405E847FA9}" srcOrd="0" destOrd="0" parTransId="{656F55AD-E26A-40DE-A50E-04592D0649A8}" sibTransId="{9CE11961-82FA-49CD-9E12-F5D593645E25}"/>
    <dgm:cxn modelId="{3900BFF9-CF11-4E1F-BC18-D00270559DAF}" srcId="{DF045B5D-62EE-473F-8C59-5B843820CB18}" destId="{7BCDE73F-3AFA-4764-A9E0-BFD928F6C5CD}" srcOrd="4" destOrd="0" parTransId="{24F55C42-6FEC-4905-A92C-5075A04451BE}" sibTransId="{04D2614A-8E66-4994-9450-66DE84012A74}"/>
    <dgm:cxn modelId="{B8EDFB76-E8A8-44C8-BDE2-CAEF1B08BADB}" type="presOf" srcId="{3E61AD6D-7C07-4A55-860B-1030E5DF413B}" destId="{9DABA2CD-09D0-4FE3-A9DD-9FE852D4B6E2}" srcOrd="0" destOrd="3" presId="urn:microsoft.com/office/officeart/2005/8/layout/vList2"/>
    <dgm:cxn modelId="{C265DFEB-5FFD-4D79-942D-2BD6D2B63AD0}" type="presParOf" srcId="{D33DC0E0-3BC7-45FC-8ACE-9849E5F7F505}" destId="{C7FE1188-2B16-4C81-934A-A796B1CADD58}" srcOrd="0" destOrd="0" presId="urn:microsoft.com/office/officeart/2005/8/layout/vList2"/>
    <dgm:cxn modelId="{FA5FBA3D-38F0-4D17-8450-A3D9BC288D32}" type="presParOf" srcId="{D33DC0E0-3BC7-45FC-8ACE-9849E5F7F505}" destId="{9DABA2CD-09D0-4FE3-A9DD-9FE852D4B6E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97CAFFB-5A17-475E-A0BA-B99A94EB17FD}" type="doc">
      <dgm:prSet loTypeId="urn:microsoft.com/office/officeart/2005/8/layout/vList2" loCatId="list" qsTypeId="urn:microsoft.com/office/officeart/2005/8/quickstyle/simple3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E0C016FD-4055-480B-8E5A-F205C02ABD39}">
      <dgm:prSet custT="1"/>
      <dgm:spPr/>
      <dgm:t>
        <a:bodyPr/>
        <a:lstStyle/>
        <a:p>
          <a:pPr algn="justLow" rtl="1">
            <a:lnSpc>
              <a:spcPct val="100000"/>
            </a:lnSpc>
          </a:pPr>
          <a:r>
            <a:rPr lang="fa-IR" sz="2000" b="1" spc="-20" baseline="0" dirty="0" smtClean="0">
              <a:cs typeface="B Mitra" panose="00000400000000000000" pitchFamily="2" charset="-78"/>
            </a:rPr>
            <a:t>منابع مالی پایدار و مطمئن در دوره بهره‌برداری برای پرداخت به سرمایه‌گذار پیش‌بینی می‌شود. با محاسبه بهای قیمت تمام شده در بخش عمومی و ارزش خالص فعلی پرداختی به سرمایه‌گذار از طریق روش (</a:t>
          </a:r>
          <a:r>
            <a:rPr lang="en-US" sz="2000" b="1" spc="-20" baseline="0" dirty="0" smtClean="0">
              <a:cs typeface="B Mitra" panose="00000400000000000000" pitchFamily="2" charset="-78"/>
            </a:rPr>
            <a:t>VfM</a:t>
          </a:r>
          <a:r>
            <a:rPr lang="fa-IR" sz="2000" b="1" spc="-20" baseline="0" dirty="0" smtClean="0">
              <a:cs typeface="B Mitra" panose="00000400000000000000" pitchFamily="2" charset="-78"/>
            </a:rPr>
            <a:t>)</a:t>
          </a:r>
          <a:r>
            <a:rPr lang="en-US" sz="2000" b="1" spc="-20" baseline="0" dirty="0" smtClean="0">
              <a:cs typeface="B Mitra" panose="00000400000000000000" pitchFamily="2" charset="-78"/>
            </a:rPr>
            <a:t>،</a:t>
          </a:r>
          <a:r>
            <a:rPr lang="fa-IR" sz="2000" b="1" spc="-20" baseline="0" dirty="0" smtClean="0">
              <a:cs typeface="B Mitra" panose="00000400000000000000" pitchFamily="2" charset="-78"/>
            </a:rPr>
            <a:t> نسبت به تعیین میزان و نرخ واحد خرید تضمینی محصول پروژه اقدام نماید.</a:t>
          </a:r>
          <a:endParaRPr lang="en-US" sz="2000" b="1" spc="-20" baseline="0" dirty="0">
            <a:cs typeface="B Mitra" panose="00000400000000000000" pitchFamily="2" charset="-78"/>
          </a:endParaRPr>
        </a:p>
      </dgm:t>
    </dgm:pt>
    <dgm:pt modelId="{9720C53F-EA80-4EFA-AB61-4F348E1B3CDA}" type="parTrans" cxnId="{E51B44D7-28E5-44D6-B20D-736EACFF7890}">
      <dgm:prSet/>
      <dgm:spPr/>
      <dgm:t>
        <a:bodyPr/>
        <a:lstStyle/>
        <a:p>
          <a:pPr algn="justLow">
            <a:lnSpc>
              <a:spcPct val="100000"/>
            </a:lnSpc>
          </a:pPr>
          <a:endParaRPr lang="en-US" sz="2000" b="1" spc="-50" baseline="0">
            <a:cs typeface="B Mitra" panose="00000400000000000000" pitchFamily="2" charset="-78"/>
          </a:endParaRPr>
        </a:p>
      </dgm:t>
    </dgm:pt>
    <dgm:pt modelId="{06953458-122A-4A01-80E6-CE3350A40CB9}" type="sibTrans" cxnId="{E51B44D7-28E5-44D6-B20D-736EACFF7890}">
      <dgm:prSet/>
      <dgm:spPr/>
      <dgm:t>
        <a:bodyPr/>
        <a:lstStyle/>
        <a:p>
          <a:pPr algn="justLow">
            <a:lnSpc>
              <a:spcPct val="100000"/>
            </a:lnSpc>
          </a:pPr>
          <a:endParaRPr lang="en-US" sz="2000" b="1" spc="-50" baseline="0">
            <a:cs typeface="B Mitra" panose="00000400000000000000" pitchFamily="2" charset="-78"/>
          </a:endParaRPr>
        </a:p>
      </dgm:t>
    </dgm:pt>
    <dgm:pt modelId="{A1A7EF0F-CEC5-4F26-B79F-C3DE9BEF3C11}">
      <dgm:prSet custT="1"/>
      <dgm:spPr/>
      <dgm:t>
        <a:bodyPr/>
        <a:lstStyle/>
        <a:p>
          <a:pPr algn="justLow" rtl="1">
            <a:lnSpc>
              <a:spcPct val="100000"/>
            </a:lnSpc>
          </a:pPr>
          <a:r>
            <a:rPr lang="fa-IR" sz="2000" b="1" spc="-30" baseline="0" dirty="0" smtClean="0">
              <a:cs typeface="B Mitra" panose="00000400000000000000" pitchFamily="2" charset="-78"/>
            </a:rPr>
            <a:t>سرمایه‌پذیر می‌تواند حداقل معینی از میزان تقاضای محصول پروژه را تضمین نماید و یا جهت توجیه‌پذیری (مطابق ماده 12 قانون رفع موانع تولید رقابت‌پذیر) بخشی از قیمت تمام شده محصول را به سرمایه‌گذار پرداخت نماید.</a:t>
          </a:r>
          <a:endParaRPr lang="en-US" sz="2000" b="1" spc="-30" baseline="0" dirty="0">
            <a:cs typeface="B Mitra" panose="00000400000000000000" pitchFamily="2" charset="-78"/>
          </a:endParaRPr>
        </a:p>
      </dgm:t>
    </dgm:pt>
    <dgm:pt modelId="{47D05F6D-370A-4C46-A37F-C50D4B2D5AFB}" type="parTrans" cxnId="{CF4B32FF-8A5D-4577-86CA-27A70A1D2C77}">
      <dgm:prSet/>
      <dgm:spPr/>
      <dgm:t>
        <a:bodyPr/>
        <a:lstStyle/>
        <a:p>
          <a:pPr algn="justLow">
            <a:lnSpc>
              <a:spcPct val="100000"/>
            </a:lnSpc>
          </a:pPr>
          <a:endParaRPr lang="en-US" sz="2000" b="1" spc="-50" baseline="0">
            <a:cs typeface="B Mitra" panose="00000400000000000000" pitchFamily="2" charset="-78"/>
          </a:endParaRPr>
        </a:p>
      </dgm:t>
    </dgm:pt>
    <dgm:pt modelId="{4A66C923-0EB1-46CF-AD28-81B25A984AF8}" type="sibTrans" cxnId="{CF4B32FF-8A5D-4577-86CA-27A70A1D2C77}">
      <dgm:prSet/>
      <dgm:spPr/>
      <dgm:t>
        <a:bodyPr/>
        <a:lstStyle/>
        <a:p>
          <a:pPr algn="justLow">
            <a:lnSpc>
              <a:spcPct val="100000"/>
            </a:lnSpc>
          </a:pPr>
          <a:endParaRPr lang="en-US" sz="2000" b="1" spc="-50" baseline="0">
            <a:cs typeface="B Mitra" panose="00000400000000000000" pitchFamily="2" charset="-78"/>
          </a:endParaRPr>
        </a:p>
      </dgm:t>
    </dgm:pt>
    <dgm:pt modelId="{27ECDBD5-A11C-4011-AC78-E34A790A700C}">
      <dgm:prSet custT="1"/>
      <dgm:spPr/>
      <dgm:t>
        <a:bodyPr/>
        <a:lstStyle/>
        <a:p>
          <a:pPr algn="justLow" rtl="1">
            <a:lnSpc>
              <a:spcPct val="100000"/>
            </a:lnSpc>
          </a:pPr>
          <a:r>
            <a:rPr lang="fa-IR" sz="2000" b="1" spc="0" baseline="0" dirty="0" smtClean="0">
              <a:cs typeface="B Mitra" panose="00000400000000000000" pitchFamily="2" charset="-78"/>
            </a:rPr>
            <a:t>دو مکانیزم عملیاتی برای پیش‌بینی منابع خرید محصول پروژه:</a:t>
          </a:r>
          <a:endParaRPr lang="en-US" sz="2000" b="1" spc="0" baseline="0" dirty="0">
            <a:cs typeface="B Mitra" panose="00000400000000000000" pitchFamily="2" charset="-78"/>
          </a:endParaRPr>
        </a:p>
      </dgm:t>
    </dgm:pt>
    <dgm:pt modelId="{322220F4-9DAC-4FB0-8832-0C09BFE98F8C}" type="parTrans" cxnId="{B8C03F2A-2D98-4C31-9ED7-172F55F6D836}">
      <dgm:prSet/>
      <dgm:spPr/>
      <dgm:t>
        <a:bodyPr/>
        <a:lstStyle/>
        <a:p>
          <a:pPr algn="justLow">
            <a:lnSpc>
              <a:spcPct val="100000"/>
            </a:lnSpc>
          </a:pPr>
          <a:endParaRPr lang="en-US" sz="2000" b="1" spc="-50" baseline="0">
            <a:cs typeface="B Mitra" panose="00000400000000000000" pitchFamily="2" charset="-78"/>
          </a:endParaRPr>
        </a:p>
      </dgm:t>
    </dgm:pt>
    <dgm:pt modelId="{C097257B-EF7A-4738-AD19-43015265002C}" type="sibTrans" cxnId="{B8C03F2A-2D98-4C31-9ED7-172F55F6D836}">
      <dgm:prSet/>
      <dgm:spPr/>
      <dgm:t>
        <a:bodyPr/>
        <a:lstStyle/>
        <a:p>
          <a:pPr algn="justLow">
            <a:lnSpc>
              <a:spcPct val="100000"/>
            </a:lnSpc>
          </a:pPr>
          <a:endParaRPr lang="en-US" sz="2000" b="1" spc="-50" baseline="0">
            <a:cs typeface="B Mitra" panose="00000400000000000000" pitchFamily="2" charset="-78"/>
          </a:endParaRPr>
        </a:p>
      </dgm:t>
    </dgm:pt>
    <dgm:pt modelId="{7E6771CD-2112-4DC5-889D-E553D5B6597D}">
      <dgm:prSet custT="1"/>
      <dgm:spPr/>
      <dgm:t>
        <a:bodyPr/>
        <a:lstStyle/>
        <a:p>
          <a:pPr algn="justLow" rtl="1">
            <a:lnSpc>
              <a:spcPct val="100000"/>
            </a:lnSpc>
          </a:pPr>
          <a:r>
            <a:rPr lang="fa-IR" sz="1800" b="1" spc="0" baseline="0" dirty="0" smtClean="0">
              <a:cs typeface="B Mitra" panose="00000400000000000000" pitchFamily="2" charset="-78"/>
            </a:rPr>
            <a:t>دریافت بهای محصول پروژه از کاربران نهایی و پرداخت آن به سرمایه‌گذار در طرح‌های خودگردان</a:t>
          </a:r>
          <a:endParaRPr lang="en-US" sz="1800" b="1" spc="0" baseline="0" dirty="0">
            <a:cs typeface="B Mitra" panose="00000400000000000000" pitchFamily="2" charset="-78"/>
          </a:endParaRPr>
        </a:p>
      </dgm:t>
    </dgm:pt>
    <dgm:pt modelId="{924071F2-AFE6-4FE8-AAF3-FDF26CF9FA30}" type="parTrans" cxnId="{9265E968-C3DA-4FD7-8A04-778190AE98AB}">
      <dgm:prSet/>
      <dgm:spPr/>
      <dgm:t>
        <a:bodyPr/>
        <a:lstStyle/>
        <a:p>
          <a:pPr algn="justLow">
            <a:lnSpc>
              <a:spcPct val="100000"/>
            </a:lnSpc>
          </a:pPr>
          <a:endParaRPr lang="en-US" sz="2000" b="1" spc="-50" baseline="0">
            <a:cs typeface="B Mitra" panose="00000400000000000000" pitchFamily="2" charset="-78"/>
          </a:endParaRPr>
        </a:p>
      </dgm:t>
    </dgm:pt>
    <dgm:pt modelId="{7D92C9CE-5598-4E25-9A68-2762BA065EED}" type="sibTrans" cxnId="{9265E968-C3DA-4FD7-8A04-778190AE98AB}">
      <dgm:prSet/>
      <dgm:spPr/>
      <dgm:t>
        <a:bodyPr/>
        <a:lstStyle/>
        <a:p>
          <a:pPr algn="justLow">
            <a:lnSpc>
              <a:spcPct val="100000"/>
            </a:lnSpc>
          </a:pPr>
          <a:endParaRPr lang="en-US" sz="2000" b="1" spc="-50" baseline="0">
            <a:cs typeface="B Mitra" panose="00000400000000000000" pitchFamily="2" charset="-78"/>
          </a:endParaRPr>
        </a:p>
      </dgm:t>
    </dgm:pt>
    <dgm:pt modelId="{7E0918E7-4381-41BC-A1FD-F119DFB13ADF}">
      <dgm:prSet custT="1"/>
      <dgm:spPr/>
      <dgm:t>
        <a:bodyPr/>
        <a:lstStyle/>
        <a:p>
          <a:pPr algn="justLow" rtl="1">
            <a:lnSpc>
              <a:spcPct val="100000"/>
            </a:lnSpc>
          </a:pPr>
          <a:r>
            <a:rPr lang="fa-IR" sz="1800" b="1" spc="0" baseline="0" dirty="0" smtClean="0">
              <a:cs typeface="B Mitra" panose="00000400000000000000" pitchFamily="2" charset="-78"/>
            </a:rPr>
            <a:t>در نظر گرفتن ردیف مالی مستقل در قانون بودجه سنواتی جهت طرح‌های غیرخودگردان</a:t>
          </a:r>
          <a:endParaRPr lang="en-US" sz="1800" b="1" spc="0" baseline="0" dirty="0">
            <a:cs typeface="B Mitra" panose="00000400000000000000" pitchFamily="2" charset="-78"/>
          </a:endParaRPr>
        </a:p>
      </dgm:t>
    </dgm:pt>
    <dgm:pt modelId="{57CACFDF-F75C-4CD1-8121-F15A3EF0EFCE}" type="parTrans" cxnId="{759E13F7-BBFA-4BDC-B2C8-B0AA96B0AC90}">
      <dgm:prSet/>
      <dgm:spPr/>
      <dgm:t>
        <a:bodyPr/>
        <a:lstStyle/>
        <a:p>
          <a:pPr algn="justLow">
            <a:lnSpc>
              <a:spcPct val="100000"/>
            </a:lnSpc>
          </a:pPr>
          <a:endParaRPr lang="en-US" sz="2000" b="1" spc="-50" baseline="0">
            <a:cs typeface="B Mitra" panose="00000400000000000000" pitchFamily="2" charset="-78"/>
          </a:endParaRPr>
        </a:p>
      </dgm:t>
    </dgm:pt>
    <dgm:pt modelId="{3F0D0079-9E90-4813-B89B-CF7046308B4C}" type="sibTrans" cxnId="{759E13F7-BBFA-4BDC-B2C8-B0AA96B0AC90}">
      <dgm:prSet/>
      <dgm:spPr/>
      <dgm:t>
        <a:bodyPr/>
        <a:lstStyle/>
        <a:p>
          <a:pPr algn="justLow">
            <a:lnSpc>
              <a:spcPct val="100000"/>
            </a:lnSpc>
          </a:pPr>
          <a:endParaRPr lang="en-US" sz="2000" b="1" spc="-50" baseline="0">
            <a:cs typeface="B Mitra" panose="00000400000000000000" pitchFamily="2" charset="-78"/>
          </a:endParaRPr>
        </a:p>
      </dgm:t>
    </dgm:pt>
    <dgm:pt modelId="{B434EDFE-A06D-4DD6-9DC2-98880ED3709E}" type="pres">
      <dgm:prSet presAssocID="{097CAFFB-5A17-475E-A0BA-B99A94EB17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A4B13E-8DA9-4BC5-956F-C7D7F2ADD0E5}" type="pres">
      <dgm:prSet presAssocID="{E0C016FD-4055-480B-8E5A-F205C02ABD39}" presName="parentText" presStyleLbl="node1" presStyleIdx="0" presStyleCnt="3" custScaleY="95186" custLinFactY="-2277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080D5F-4FDD-4550-820A-49D189AEA317}" type="pres">
      <dgm:prSet presAssocID="{06953458-122A-4A01-80E6-CE3350A40CB9}" presName="spacer" presStyleCnt="0"/>
      <dgm:spPr/>
      <dgm:t>
        <a:bodyPr/>
        <a:lstStyle/>
        <a:p>
          <a:endParaRPr lang="en-US"/>
        </a:p>
      </dgm:t>
    </dgm:pt>
    <dgm:pt modelId="{E5B4A4A9-263C-4F4B-83B3-56B7DE13E2CB}" type="pres">
      <dgm:prSet presAssocID="{A1A7EF0F-CEC5-4F26-B79F-C3DE9BEF3C11}" presName="parentText" presStyleLbl="node1" presStyleIdx="1" presStyleCnt="3" custScaleY="91119" custLinFactY="-2436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01A83E-4438-41D9-B75C-299EABF80C2B}" type="pres">
      <dgm:prSet presAssocID="{4A66C923-0EB1-46CF-AD28-81B25A984AF8}" presName="spacer" presStyleCnt="0"/>
      <dgm:spPr/>
      <dgm:t>
        <a:bodyPr/>
        <a:lstStyle/>
        <a:p>
          <a:endParaRPr lang="en-US"/>
        </a:p>
      </dgm:t>
    </dgm:pt>
    <dgm:pt modelId="{AB31B10D-07AC-42F0-BF77-02118EF26459}" type="pres">
      <dgm:prSet presAssocID="{27ECDBD5-A11C-4011-AC78-E34A790A700C}" presName="parentText" presStyleLbl="node1" presStyleIdx="2" presStyleCnt="3" custScaleY="39350" custLinFactNeighborY="-1646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5FF4C0-E09B-467B-A58B-48D95F3A9C1B}" type="pres">
      <dgm:prSet presAssocID="{27ECDBD5-A11C-4011-AC78-E34A790A700C}" presName="childText" presStyleLbl="revTx" presStyleIdx="0" presStyleCnt="1" custLinFactNeighborY="-8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81B333-B566-4B90-9712-CB563C09515C}" type="presOf" srcId="{7E6771CD-2112-4DC5-889D-E553D5B6597D}" destId="{E05FF4C0-E09B-467B-A58B-48D95F3A9C1B}" srcOrd="0" destOrd="0" presId="urn:microsoft.com/office/officeart/2005/8/layout/vList2"/>
    <dgm:cxn modelId="{8C123B73-DFC1-4BD3-BD61-7136A66276A9}" type="presOf" srcId="{7E0918E7-4381-41BC-A1FD-F119DFB13ADF}" destId="{E05FF4C0-E09B-467B-A58B-48D95F3A9C1B}" srcOrd="0" destOrd="1" presId="urn:microsoft.com/office/officeart/2005/8/layout/vList2"/>
    <dgm:cxn modelId="{B8C03F2A-2D98-4C31-9ED7-172F55F6D836}" srcId="{097CAFFB-5A17-475E-A0BA-B99A94EB17FD}" destId="{27ECDBD5-A11C-4011-AC78-E34A790A700C}" srcOrd="2" destOrd="0" parTransId="{322220F4-9DAC-4FB0-8832-0C09BFE98F8C}" sibTransId="{C097257B-EF7A-4738-AD19-43015265002C}"/>
    <dgm:cxn modelId="{917101AF-03B7-4E54-A947-A4A7B55B131B}" type="presOf" srcId="{A1A7EF0F-CEC5-4F26-B79F-C3DE9BEF3C11}" destId="{E5B4A4A9-263C-4F4B-83B3-56B7DE13E2CB}" srcOrd="0" destOrd="0" presId="urn:microsoft.com/office/officeart/2005/8/layout/vList2"/>
    <dgm:cxn modelId="{181D00E2-C7EC-4E33-8B79-1C9CF752BC47}" type="presOf" srcId="{E0C016FD-4055-480B-8E5A-F205C02ABD39}" destId="{E4A4B13E-8DA9-4BC5-956F-C7D7F2ADD0E5}" srcOrd="0" destOrd="0" presId="urn:microsoft.com/office/officeart/2005/8/layout/vList2"/>
    <dgm:cxn modelId="{759E13F7-BBFA-4BDC-B2C8-B0AA96B0AC90}" srcId="{27ECDBD5-A11C-4011-AC78-E34A790A700C}" destId="{7E0918E7-4381-41BC-A1FD-F119DFB13ADF}" srcOrd="1" destOrd="0" parTransId="{57CACFDF-F75C-4CD1-8121-F15A3EF0EFCE}" sibTransId="{3F0D0079-9E90-4813-B89B-CF7046308B4C}"/>
    <dgm:cxn modelId="{001D558C-7010-4107-B4B4-DBA39B933144}" type="presOf" srcId="{27ECDBD5-A11C-4011-AC78-E34A790A700C}" destId="{AB31B10D-07AC-42F0-BF77-02118EF26459}" srcOrd="0" destOrd="0" presId="urn:microsoft.com/office/officeart/2005/8/layout/vList2"/>
    <dgm:cxn modelId="{E3EAE105-1468-4132-BBE2-26C335D5EED4}" type="presOf" srcId="{097CAFFB-5A17-475E-A0BA-B99A94EB17FD}" destId="{B434EDFE-A06D-4DD6-9DC2-98880ED3709E}" srcOrd="0" destOrd="0" presId="urn:microsoft.com/office/officeart/2005/8/layout/vList2"/>
    <dgm:cxn modelId="{E51B44D7-28E5-44D6-B20D-736EACFF7890}" srcId="{097CAFFB-5A17-475E-A0BA-B99A94EB17FD}" destId="{E0C016FD-4055-480B-8E5A-F205C02ABD39}" srcOrd="0" destOrd="0" parTransId="{9720C53F-EA80-4EFA-AB61-4F348E1B3CDA}" sibTransId="{06953458-122A-4A01-80E6-CE3350A40CB9}"/>
    <dgm:cxn modelId="{9265E968-C3DA-4FD7-8A04-778190AE98AB}" srcId="{27ECDBD5-A11C-4011-AC78-E34A790A700C}" destId="{7E6771CD-2112-4DC5-889D-E553D5B6597D}" srcOrd="0" destOrd="0" parTransId="{924071F2-AFE6-4FE8-AAF3-FDF26CF9FA30}" sibTransId="{7D92C9CE-5598-4E25-9A68-2762BA065EED}"/>
    <dgm:cxn modelId="{CF4B32FF-8A5D-4577-86CA-27A70A1D2C77}" srcId="{097CAFFB-5A17-475E-A0BA-B99A94EB17FD}" destId="{A1A7EF0F-CEC5-4F26-B79F-C3DE9BEF3C11}" srcOrd="1" destOrd="0" parTransId="{47D05F6D-370A-4C46-A37F-C50D4B2D5AFB}" sibTransId="{4A66C923-0EB1-46CF-AD28-81B25A984AF8}"/>
    <dgm:cxn modelId="{3D455A80-402A-4DDF-9C58-654E45B0074B}" type="presParOf" srcId="{B434EDFE-A06D-4DD6-9DC2-98880ED3709E}" destId="{E4A4B13E-8DA9-4BC5-956F-C7D7F2ADD0E5}" srcOrd="0" destOrd="0" presId="urn:microsoft.com/office/officeart/2005/8/layout/vList2"/>
    <dgm:cxn modelId="{AC73552E-FC50-4BBB-8D4C-98E35F51D416}" type="presParOf" srcId="{B434EDFE-A06D-4DD6-9DC2-98880ED3709E}" destId="{E3080D5F-4FDD-4550-820A-49D189AEA317}" srcOrd="1" destOrd="0" presId="urn:microsoft.com/office/officeart/2005/8/layout/vList2"/>
    <dgm:cxn modelId="{E6A1AA5B-DE43-4472-9E36-6DD3C28F686B}" type="presParOf" srcId="{B434EDFE-A06D-4DD6-9DC2-98880ED3709E}" destId="{E5B4A4A9-263C-4F4B-83B3-56B7DE13E2CB}" srcOrd="2" destOrd="0" presId="urn:microsoft.com/office/officeart/2005/8/layout/vList2"/>
    <dgm:cxn modelId="{FA8FFCCD-2374-497B-8C7A-E5CF08848902}" type="presParOf" srcId="{B434EDFE-A06D-4DD6-9DC2-98880ED3709E}" destId="{0001A83E-4438-41D9-B75C-299EABF80C2B}" srcOrd="3" destOrd="0" presId="urn:microsoft.com/office/officeart/2005/8/layout/vList2"/>
    <dgm:cxn modelId="{7EA146F7-EFFD-44F3-82DD-29EA45566B5E}" type="presParOf" srcId="{B434EDFE-A06D-4DD6-9DC2-98880ED3709E}" destId="{AB31B10D-07AC-42F0-BF77-02118EF26459}" srcOrd="4" destOrd="0" presId="urn:microsoft.com/office/officeart/2005/8/layout/vList2"/>
    <dgm:cxn modelId="{EE8FFDE9-E087-414E-9A3E-5792FD0AA6C1}" type="presParOf" srcId="{B434EDFE-A06D-4DD6-9DC2-98880ED3709E}" destId="{E05FF4C0-E09B-467B-A58B-48D95F3A9C1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B706DE-0139-4831-8675-6E84DF39C670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8B5E6AE2-73D2-4853-8E18-5807C57CA455}">
      <dgm:prSet phldrT="[Text]"/>
      <dgm:spPr/>
      <dgm:t>
        <a:bodyPr/>
        <a:lstStyle/>
        <a:p>
          <a:pPr rtl="1"/>
          <a:r>
            <a:rPr lang="fa-IR" b="1" dirty="0" smtClean="0">
              <a:cs typeface="B Mitra" pitchFamily="2" charset="-78"/>
            </a:rPr>
            <a:t>واگذاری طرح‌ها</a:t>
          </a:r>
          <a:endParaRPr lang="en-US" b="1" dirty="0">
            <a:cs typeface="B Mitra" pitchFamily="2" charset="-78"/>
          </a:endParaRPr>
        </a:p>
      </dgm:t>
    </dgm:pt>
    <dgm:pt modelId="{963E4E2E-8A0E-4323-8388-5128D7A70270}" type="parTrans" cxnId="{F8FFCAB9-8848-42E4-8151-EDCF5EC6030B}">
      <dgm:prSet/>
      <dgm:spPr/>
      <dgm:t>
        <a:bodyPr/>
        <a:lstStyle/>
        <a:p>
          <a:pPr rtl="1"/>
          <a:endParaRPr lang="en-US"/>
        </a:p>
      </dgm:t>
    </dgm:pt>
    <dgm:pt modelId="{BF320D1B-44A9-41DC-B1FA-9A1FA2276D4B}" type="sibTrans" cxnId="{F8FFCAB9-8848-42E4-8151-EDCF5EC6030B}">
      <dgm:prSet/>
      <dgm:spPr/>
      <dgm:t>
        <a:bodyPr/>
        <a:lstStyle/>
        <a:p>
          <a:pPr rtl="1"/>
          <a:endParaRPr lang="en-US"/>
        </a:p>
      </dgm:t>
    </dgm:pt>
    <dgm:pt modelId="{4C80DC82-7450-4A02-A9D5-3BCEF8F62982}">
      <dgm:prSet phldrT="[Text]"/>
      <dgm:spPr/>
      <dgm:t>
        <a:bodyPr/>
        <a:lstStyle/>
        <a:p>
          <a:pPr rtl="1"/>
          <a:r>
            <a:rPr lang="fa-IR" b="1" dirty="0" smtClean="0">
              <a:cs typeface="B Mitra" pitchFamily="2" charset="-78"/>
            </a:rPr>
            <a:t>فروش</a:t>
          </a:r>
          <a:endParaRPr lang="en-US" b="1" dirty="0">
            <a:cs typeface="B Mitra" pitchFamily="2" charset="-78"/>
          </a:endParaRPr>
        </a:p>
      </dgm:t>
    </dgm:pt>
    <dgm:pt modelId="{B7825471-9A20-41D5-8878-3B7AC65A0A04}" type="parTrans" cxnId="{4DC4ADBA-9C65-4254-9CF1-136BA6FB5B77}">
      <dgm:prSet/>
      <dgm:spPr/>
      <dgm:t>
        <a:bodyPr/>
        <a:lstStyle/>
        <a:p>
          <a:pPr rtl="1"/>
          <a:endParaRPr lang="en-US"/>
        </a:p>
      </dgm:t>
    </dgm:pt>
    <dgm:pt modelId="{C9D6B6F5-3C69-44A0-AF1D-CCF590D2EFC5}" type="sibTrans" cxnId="{4DC4ADBA-9C65-4254-9CF1-136BA6FB5B77}">
      <dgm:prSet/>
      <dgm:spPr/>
      <dgm:t>
        <a:bodyPr/>
        <a:lstStyle/>
        <a:p>
          <a:pPr rtl="1"/>
          <a:endParaRPr lang="en-US"/>
        </a:p>
      </dgm:t>
    </dgm:pt>
    <dgm:pt modelId="{8CC95C2D-6153-430E-B5F6-8983237881DA}">
      <dgm:prSet phldrT="[Text]"/>
      <dgm:spPr/>
      <dgm:t>
        <a:bodyPr/>
        <a:lstStyle/>
        <a:p>
          <a:pPr rtl="1"/>
          <a:r>
            <a:rPr lang="fa-IR" b="1" dirty="0" smtClean="0">
              <a:cs typeface="B Mitra" pitchFamily="2" charset="-78"/>
            </a:rPr>
            <a:t>مشارکت</a:t>
          </a:r>
          <a:endParaRPr lang="en-US" b="1" dirty="0">
            <a:cs typeface="B Mitra" pitchFamily="2" charset="-78"/>
          </a:endParaRPr>
        </a:p>
      </dgm:t>
    </dgm:pt>
    <dgm:pt modelId="{D021562F-0610-4D33-A9B0-A84ACB27564C}" type="parTrans" cxnId="{4480F10A-DFFF-4B22-8AEE-6ED3042C11A0}">
      <dgm:prSet/>
      <dgm:spPr/>
      <dgm:t>
        <a:bodyPr/>
        <a:lstStyle/>
        <a:p>
          <a:pPr rtl="1"/>
          <a:endParaRPr lang="en-US"/>
        </a:p>
      </dgm:t>
    </dgm:pt>
    <dgm:pt modelId="{9346EC97-E74E-4F2C-AF43-0D51368A3189}" type="sibTrans" cxnId="{4480F10A-DFFF-4B22-8AEE-6ED3042C11A0}">
      <dgm:prSet/>
      <dgm:spPr/>
      <dgm:t>
        <a:bodyPr/>
        <a:lstStyle/>
        <a:p>
          <a:pPr rtl="1"/>
          <a:endParaRPr lang="en-US"/>
        </a:p>
      </dgm:t>
    </dgm:pt>
    <dgm:pt modelId="{0A7B4854-41C3-4344-850D-9654BA36693B}">
      <dgm:prSet phldrT="[Text]"/>
      <dgm:spPr/>
      <dgm:t>
        <a:bodyPr/>
        <a:lstStyle/>
        <a:p>
          <a:pPr rtl="1"/>
          <a:r>
            <a:rPr lang="fa-IR" b="1" dirty="0" smtClean="0">
              <a:cs typeface="B Mitra" pitchFamily="2" charset="-78"/>
            </a:rPr>
            <a:t>سایر روش‌ها</a:t>
          </a:r>
          <a:endParaRPr lang="en-US" b="1" dirty="0">
            <a:cs typeface="B Mitra" pitchFamily="2" charset="-78"/>
          </a:endParaRPr>
        </a:p>
      </dgm:t>
    </dgm:pt>
    <dgm:pt modelId="{72A2B74E-59C6-4B17-BFFA-D52F6B86232F}" type="parTrans" cxnId="{686115DA-8278-41E0-9777-EFC7ACF13979}">
      <dgm:prSet/>
      <dgm:spPr/>
      <dgm:t>
        <a:bodyPr/>
        <a:lstStyle/>
        <a:p>
          <a:pPr rtl="1"/>
          <a:endParaRPr lang="en-US"/>
        </a:p>
      </dgm:t>
    </dgm:pt>
    <dgm:pt modelId="{36FB1F93-124C-4FFF-8B80-F84FA40546D6}" type="sibTrans" cxnId="{686115DA-8278-41E0-9777-EFC7ACF13979}">
      <dgm:prSet/>
      <dgm:spPr/>
      <dgm:t>
        <a:bodyPr/>
        <a:lstStyle/>
        <a:p>
          <a:pPr rtl="1"/>
          <a:endParaRPr lang="en-US"/>
        </a:p>
      </dgm:t>
    </dgm:pt>
    <dgm:pt modelId="{ABB31E2B-AE22-43D3-B9C0-F8351CBB436D}">
      <dgm:prSet phldrT="[Text]" custT="1"/>
      <dgm:spPr/>
      <dgm:t>
        <a:bodyPr/>
        <a:lstStyle/>
        <a:p>
          <a:pPr rtl="1"/>
          <a:r>
            <a:rPr lang="fa-IR" sz="3200" b="1" dirty="0" smtClean="0">
              <a:cs typeface="B Mitra" pitchFamily="2" charset="-78"/>
            </a:rPr>
            <a:t>اجاره و مدیریت</a:t>
          </a:r>
          <a:endParaRPr lang="en-US" sz="3200" b="1" dirty="0">
            <a:cs typeface="B Mitra" pitchFamily="2" charset="-78"/>
          </a:endParaRPr>
        </a:p>
      </dgm:t>
    </dgm:pt>
    <dgm:pt modelId="{8D7F45D0-3058-44D5-AB94-A6A3CA02DA8C}" type="parTrans" cxnId="{ECDFF4C0-8E12-436C-A30B-709DAC11BC4D}">
      <dgm:prSet/>
      <dgm:spPr/>
      <dgm:t>
        <a:bodyPr/>
        <a:lstStyle/>
        <a:p>
          <a:pPr rtl="1"/>
          <a:endParaRPr lang="en-US"/>
        </a:p>
      </dgm:t>
    </dgm:pt>
    <dgm:pt modelId="{CF9A1550-C163-45D6-A1CC-297C754548EC}" type="sibTrans" cxnId="{ECDFF4C0-8E12-436C-A30B-709DAC11BC4D}">
      <dgm:prSet/>
      <dgm:spPr/>
      <dgm:t>
        <a:bodyPr/>
        <a:lstStyle/>
        <a:p>
          <a:pPr rtl="1"/>
          <a:endParaRPr lang="en-US"/>
        </a:p>
      </dgm:t>
    </dgm:pt>
    <dgm:pt modelId="{9D68265B-FFD4-46A3-A72D-61445D2116EE}">
      <dgm:prSet phldrT="[Text]" custT="1"/>
      <dgm:spPr/>
      <dgm:t>
        <a:bodyPr/>
        <a:lstStyle/>
        <a:p>
          <a:pPr rtl="1"/>
          <a:r>
            <a:rPr lang="fa-IR" sz="2200" b="1" dirty="0" smtClean="0">
              <a:cs typeface="B Mitra" pitchFamily="2" charset="-78"/>
            </a:rPr>
            <a:t>واگذاری امتیاز، </a:t>
          </a:r>
          <a:r>
            <a:rPr lang="en-US" sz="2000" b="1" dirty="0" smtClean="0">
              <a:cs typeface="B Mitra" pitchFamily="2" charset="-78"/>
            </a:rPr>
            <a:t>BOLT</a:t>
          </a:r>
          <a:endParaRPr lang="en-US" sz="2200" b="1" dirty="0">
            <a:cs typeface="B Mitra" pitchFamily="2" charset="-78"/>
          </a:endParaRPr>
        </a:p>
      </dgm:t>
    </dgm:pt>
    <dgm:pt modelId="{73ED691F-6A5A-4A04-AC53-6B8A6ACB862E}" type="parTrans" cxnId="{6E171D70-B004-4559-A167-70CF64715E04}">
      <dgm:prSet/>
      <dgm:spPr/>
      <dgm:t>
        <a:bodyPr/>
        <a:lstStyle/>
        <a:p>
          <a:pPr rtl="1"/>
          <a:endParaRPr lang="en-US"/>
        </a:p>
      </dgm:t>
    </dgm:pt>
    <dgm:pt modelId="{7B236AFD-C7F4-4565-A478-1CEEF314DCC4}" type="sibTrans" cxnId="{6E171D70-B004-4559-A167-70CF64715E04}">
      <dgm:prSet/>
      <dgm:spPr/>
      <dgm:t>
        <a:bodyPr/>
        <a:lstStyle/>
        <a:p>
          <a:pPr rtl="1"/>
          <a:endParaRPr lang="en-US"/>
        </a:p>
      </dgm:t>
    </dgm:pt>
    <dgm:pt modelId="{4C7740EC-B2CE-4A72-B48C-FD7DD32291B6}">
      <dgm:prSet phldrT="[Text]" custT="1"/>
      <dgm:spPr/>
      <dgm:t>
        <a:bodyPr/>
        <a:lstStyle/>
        <a:p>
          <a:pPr rtl="1"/>
          <a:r>
            <a:rPr lang="en-US" sz="2800" b="1" dirty="0" smtClean="0">
              <a:cs typeface="B Mitra" pitchFamily="2" charset="-78"/>
            </a:rPr>
            <a:t>BOT </a:t>
          </a:r>
          <a:r>
            <a:rPr lang="fa-IR" sz="2800" b="1" dirty="0" smtClean="0">
              <a:cs typeface="B Mitra" pitchFamily="2" charset="-78"/>
            </a:rPr>
            <a:t> و مشابه</a:t>
          </a:r>
          <a:endParaRPr lang="en-US" sz="2800" b="1" dirty="0">
            <a:cs typeface="B Mitra" pitchFamily="2" charset="-78"/>
          </a:endParaRPr>
        </a:p>
      </dgm:t>
    </dgm:pt>
    <dgm:pt modelId="{17408D71-8BC6-4E80-B345-F77E508A8436}" type="parTrans" cxnId="{18D48366-826D-4C33-B7BD-3C404D28EFDB}">
      <dgm:prSet/>
      <dgm:spPr/>
      <dgm:t>
        <a:bodyPr/>
        <a:lstStyle/>
        <a:p>
          <a:pPr rtl="1"/>
          <a:endParaRPr lang="en-US"/>
        </a:p>
      </dgm:t>
    </dgm:pt>
    <dgm:pt modelId="{DA3100AC-8212-4D9E-A332-1F68142DC886}" type="sibTrans" cxnId="{18D48366-826D-4C33-B7BD-3C404D28EFDB}">
      <dgm:prSet/>
      <dgm:spPr/>
      <dgm:t>
        <a:bodyPr/>
        <a:lstStyle/>
        <a:p>
          <a:pPr rtl="1"/>
          <a:endParaRPr lang="en-US"/>
        </a:p>
      </dgm:t>
    </dgm:pt>
    <dgm:pt modelId="{037F7046-4EA7-4C9D-97E0-C22CDD26BD57}" type="pres">
      <dgm:prSet presAssocID="{E4B706DE-0139-4831-8675-6E84DF39C67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166172-4A98-4FCE-BB8B-DAB4CF0E59D3}" type="pres">
      <dgm:prSet presAssocID="{8B5E6AE2-73D2-4853-8E18-5807C57CA455}" presName="root1" presStyleCnt="0"/>
      <dgm:spPr/>
      <dgm:t>
        <a:bodyPr/>
        <a:lstStyle/>
        <a:p>
          <a:endParaRPr lang="en-US"/>
        </a:p>
      </dgm:t>
    </dgm:pt>
    <dgm:pt modelId="{65D0C184-2854-4808-B783-68AD4BB99AFA}" type="pres">
      <dgm:prSet presAssocID="{8B5E6AE2-73D2-4853-8E18-5807C57CA45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80AF13-F00A-4007-A00D-DF4DF9FE04DB}" type="pres">
      <dgm:prSet presAssocID="{8B5E6AE2-73D2-4853-8E18-5807C57CA455}" presName="level2hierChild" presStyleCnt="0"/>
      <dgm:spPr/>
      <dgm:t>
        <a:bodyPr/>
        <a:lstStyle/>
        <a:p>
          <a:endParaRPr lang="en-US"/>
        </a:p>
      </dgm:t>
    </dgm:pt>
    <dgm:pt modelId="{F05B32D1-C882-4BA8-81CC-B42489DA392E}" type="pres">
      <dgm:prSet presAssocID="{B7825471-9A20-41D5-8878-3B7AC65A0A04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6755D102-3883-497A-A7D2-898C633A01E2}" type="pres">
      <dgm:prSet presAssocID="{B7825471-9A20-41D5-8878-3B7AC65A0A0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5D0D222A-10FA-4B89-BB5F-351A1C1C8948}" type="pres">
      <dgm:prSet presAssocID="{4C80DC82-7450-4A02-A9D5-3BCEF8F62982}" presName="root2" presStyleCnt="0"/>
      <dgm:spPr/>
      <dgm:t>
        <a:bodyPr/>
        <a:lstStyle/>
        <a:p>
          <a:endParaRPr lang="en-US"/>
        </a:p>
      </dgm:t>
    </dgm:pt>
    <dgm:pt modelId="{A368CC07-DF0C-40B7-8D6C-1D00975264AD}" type="pres">
      <dgm:prSet presAssocID="{4C80DC82-7450-4A02-A9D5-3BCEF8F62982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2686DB-5819-4D2C-9FC8-95DC202C48C4}" type="pres">
      <dgm:prSet presAssocID="{4C80DC82-7450-4A02-A9D5-3BCEF8F62982}" presName="level3hierChild" presStyleCnt="0"/>
      <dgm:spPr/>
      <dgm:t>
        <a:bodyPr/>
        <a:lstStyle/>
        <a:p>
          <a:endParaRPr lang="en-US"/>
        </a:p>
      </dgm:t>
    </dgm:pt>
    <dgm:pt modelId="{A9BB5602-BF78-4261-B4DB-DF6B49B6380C}" type="pres">
      <dgm:prSet presAssocID="{D021562F-0610-4D33-A9B0-A84ACB27564C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732EB3E4-F38A-433C-833D-CD15848C776F}" type="pres">
      <dgm:prSet presAssocID="{D021562F-0610-4D33-A9B0-A84ACB27564C}" presName="connTx" presStyleLbl="parChTrans1D2" presStyleIdx="1" presStyleCnt="2"/>
      <dgm:spPr/>
      <dgm:t>
        <a:bodyPr/>
        <a:lstStyle/>
        <a:p>
          <a:endParaRPr lang="en-US"/>
        </a:p>
      </dgm:t>
    </dgm:pt>
    <dgm:pt modelId="{77E26BF5-689A-49BF-8375-536BD8A83B86}" type="pres">
      <dgm:prSet presAssocID="{8CC95C2D-6153-430E-B5F6-8983237881DA}" presName="root2" presStyleCnt="0"/>
      <dgm:spPr/>
      <dgm:t>
        <a:bodyPr/>
        <a:lstStyle/>
        <a:p>
          <a:endParaRPr lang="en-US"/>
        </a:p>
      </dgm:t>
    </dgm:pt>
    <dgm:pt modelId="{3E9B2567-F370-408D-AA16-4A2F0099B886}" type="pres">
      <dgm:prSet presAssocID="{8CC95C2D-6153-430E-B5F6-8983237881DA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6BCBBE-1C03-49F6-99CF-623C09D13A73}" type="pres">
      <dgm:prSet presAssocID="{8CC95C2D-6153-430E-B5F6-8983237881DA}" presName="level3hierChild" presStyleCnt="0"/>
      <dgm:spPr/>
      <dgm:t>
        <a:bodyPr/>
        <a:lstStyle/>
        <a:p>
          <a:endParaRPr lang="en-US"/>
        </a:p>
      </dgm:t>
    </dgm:pt>
    <dgm:pt modelId="{9672EBC7-630B-4570-BCC4-B9536393C68B}" type="pres">
      <dgm:prSet presAssocID="{8D7F45D0-3058-44D5-AB94-A6A3CA02DA8C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ECF536B8-F899-424A-B8EC-03434A10A412}" type="pres">
      <dgm:prSet presAssocID="{8D7F45D0-3058-44D5-AB94-A6A3CA02DA8C}" presName="connTx" presStyleLbl="parChTrans1D3" presStyleIdx="0" presStyleCnt="4"/>
      <dgm:spPr/>
      <dgm:t>
        <a:bodyPr/>
        <a:lstStyle/>
        <a:p>
          <a:endParaRPr lang="en-US"/>
        </a:p>
      </dgm:t>
    </dgm:pt>
    <dgm:pt modelId="{9E13C2A0-E003-4F35-AD1F-FBD92FD80DB0}" type="pres">
      <dgm:prSet presAssocID="{ABB31E2B-AE22-43D3-B9C0-F8351CBB436D}" presName="root2" presStyleCnt="0"/>
      <dgm:spPr/>
    </dgm:pt>
    <dgm:pt modelId="{623E1EF2-43F7-479D-8EF9-182F42CD4EB0}" type="pres">
      <dgm:prSet presAssocID="{ABB31E2B-AE22-43D3-B9C0-F8351CBB436D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31083A-50C9-453B-807F-2648A6D6EA25}" type="pres">
      <dgm:prSet presAssocID="{ABB31E2B-AE22-43D3-B9C0-F8351CBB436D}" presName="level3hierChild" presStyleCnt="0"/>
      <dgm:spPr/>
    </dgm:pt>
    <dgm:pt modelId="{4973029A-0F84-4FE0-88C2-7471D8941252}" type="pres">
      <dgm:prSet presAssocID="{73ED691F-6A5A-4A04-AC53-6B8A6ACB862E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23B333A3-892B-4EF2-B36B-975259F2309C}" type="pres">
      <dgm:prSet presAssocID="{73ED691F-6A5A-4A04-AC53-6B8A6ACB862E}" presName="connTx" presStyleLbl="parChTrans1D3" presStyleIdx="1" presStyleCnt="4"/>
      <dgm:spPr/>
      <dgm:t>
        <a:bodyPr/>
        <a:lstStyle/>
        <a:p>
          <a:endParaRPr lang="en-US"/>
        </a:p>
      </dgm:t>
    </dgm:pt>
    <dgm:pt modelId="{104F4ABC-E27C-4BBF-AA9A-1AEBCA0B667F}" type="pres">
      <dgm:prSet presAssocID="{9D68265B-FFD4-46A3-A72D-61445D2116EE}" presName="root2" presStyleCnt="0"/>
      <dgm:spPr/>
    </dgm:pt>
    <dgm:pt modelId="{CA6F5781-0084-4EA6-8D9C-386A80D8C918}" type="pres">
      <dgm:prSet presAssocID="{9D68265B-FFD4-46A3-A72D-61445D2116EE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84F216-B8A5-4B13-A83C-998969771281}" type="pres">
      <dgm:prSet presAssocID="{9D68265B-FFD4-46A3-A72D-61445D2116EE}" presName="level3hierChild" presStyleCnt="0"/>
      <dgm:spPr/>
    </dgm:pt>
    <dgm:pt modelId="{2119554E-7CCA-4499-8E27-3CDCBC33DDF5}" type="pres">
      <dgm:prSet presAssocID="{17408D71-8BC6-4E80-B345-F77E508A8436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4EADA201-1EBE-4E73-BF06-6CA7EEA67F70}" type="pres">
      <dgm:prSet presAssocID="{17408D71-8BC6-4E80-B345-F77E508A8436}" presName="connTx" presStyleLbl="parChTrans1D3" presStyleIdx="2" presStyleCnt="4"/>
      <dgm:spPr/>
      <dgm:t>
        <a:bodyPr/>
        <a:lstStyle/>
        <a:p>
          <a:endParaRPr lang="en-US"/>
        </a:p>
      </dgm:t>
    </dgm:pt>
    <dgm:pt modelId="{13C53A30-CBE9-4666-8329-12D8ABB86721}" type="pres">
      <dgm:prSet presAssocID="{4C7740EC-B2CE-4A72-B48C-FD7DD32291B6}" presName="root2" presStyleCnt="0"/>
      <dgm:spPr/>
    </dgm:pt>
    <dgm:pt modelId="{CF4426E1-046C-4719-AD2D-2C3570F8A7E6}" type="pres">
      <dgm:prSet presAssocID="{4C7740EC-B2CE-4A72-B48C-FD7DD32291B6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2C6368-7B6C-4ECB-B84C-C7F6B74D0508}" type="pres">
      <dgm:prSet presAssocID="{4C7740EC-B2CE-4A72-B48C-FD7DD32291B6}" presName="level3hierChild" presStyleCnt="0"/>
      <dgm:spPr/>
    </dgm:pt>
    <dgm:pt modelId="{836BB60F-3374-42F2-9AD4-F12F98DC8BB8}" type="pres">
      <dgm:prSet presAssocID="{72A2B74E-59C6-4B17-BFFA-D52F6B86232F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CA85255F-F62F-499E-BF88-3BDA4FD008E2}" type="pres">
      <dgm:prSet presAssocID="{72A2B74E-59C6-4B17-BFFA-D52F6B86232F}" presName="connTx" presStyleLbl="parChTrans1D3" presStyleIdx="3" presStyleCnt="4"/>
      <dgm:spPr/>
      <dgm:t>
        <a:bodyPr/>
        <a:lstStyle/>
        <a:p>
          <a:endParaRPr lang="en-US"/>
        </a:p>
      </dgm:t>
    </dgm:pt>
    <dgm:pt modelId="{328D2001-9BA7-43DF-8F8A-FF54EC9C782E}" type="pres">
      <dgm:prSet presAssocID="{0A7B4854-41C3-4344-850D-9654BA36693B}" presName="root2" presStyleCnt="0"/>
      <dgm:spPr/>
    </dgm:pt>
    <dgm:pt modelId="{E1D67C41-41C1-4171-B3B3-1B2791B4BF32}" type="pres">
      <dgm:prSet presAssocID="{0A7B4854-41C3-4344-850D-9654BA36693B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067EA8-B2E5-4B8F-91EC-BFF1CEB156D3}" type="pres">
      <dgm:prSet presAssocID="{0A7B4854-41C3-4344-850D-9654BA36693B}" presName="level3hierChild" presStyleCnt="0"/>
      <dgm:spPr/>
    </dgm:pt>
  </dgm:ptLst>
  <dgm:cxnLst>
    <dgm:cxn modelId="{6E171D70-B004-4559-A167-70CF64715E04}" srcId="{8CC95C2D-6153-430E-B5F6-8983237881DA}" destId="{9D68265B-FFD4-46A3-A72D-61445D2116EE}" srcOrd="1" destOrd="0" parTransId="{73ED691F-6A5A-4A04-AC53-6B8A6ACB862E}" sibTransId="{7B236AFD-C7F4-4565-A478-1CEEF314DCC4}"/>
    <dgm:cxn modelId="{4876FD86-1D38-475F-8C3A-8CE9EED73C1A}" type="presOf" srcId="{72A2B74E-59C6-4B17-BFFA-D52F6B86232F}" destId="{CA85255F-F62F-499E-BF88-3BDA4FD008E2}" srcOrd="1" destOrd="0" presId="urn:microsoft.com/office/officeart/2005/8/layout/hierarchy2"/>
    <dgm:cxn modelId="{F5E93F33-15CD-4E46-AA16-73DF6B58E884}" type="presOf" srcId="{4C80DC82-7450-4A02-A9D5-3BCEF8F62982}" destId="{A368CC07-DF0C-40B7-8D6C-1D00975264AD}" srcOrd="0" destOrd="0" presId="urn:microsoft.com/office/officeart/2005/8/layout/hierarchy2"/>
    <dgm:cxn modelId="{86382064-F57F-4C95-9449-C115F7B5D84F}" type="presOf" srcId="{17408D71-8BC6-4E80-B345-F77E508A8436}" destId="{2119554E-7CCA-4499-8E27-3CDCBC33DDF5}" srcOrd="0" destOrd="0" presId="urn:microsoft.com/office/officeart/2005/8/layout/hierarchy2"/>
    <dgm:cxn modelId="{EC951907-E6BA-4D3A-9369-0458BDA16F85}" type="presOf" srcId="{9D68265B-FFD4-46A3-A72D-61445D2116EE}" destId="{CA6F5781-0084-4EA6-8D9C-386A80D8C918}" srcOrd="0" destOrd="0" presId="urn:microsoft.com/office/officeart/2005/8/layout/hierarchy2"/>
    <dgm:cxn modelId="{88AFF26E-B2FB-4734-A556-71544AEAF511}" type="presOf" srcId="{73ED691F-6A5A-4A04-AC53-6B8A6ACB862E}" destId="{4973029A-0F84-4FE0-88C2-7471D8941252}" srcOrd="0" destOrd="0" presId="urn:microsoft.com/office/officeart/2005/8/layout/hierarchy2"/>
    <dgm:cxn modelId="{F8FFCAB9-8848-42E4-8151-EDCF5EC6030B}" srcId="{E4B706DE-0139-4831-8675-6E84DF39C670}" destId="{8B5E6AE2-73D2-4853-8E18-5807C57CA455}" srcOrd="0" destOrd="0" parTransId="{963E4E2E-8A0E-4323-8388-5128D7A70270}" sibTransId="{BF320D1B-44A9-41DC-B1FA-9A1FA2276D4B}"/>
    <dgm:cxn modelId="{3ADB27BC-63F4-4AD7-AE07-2DE53CD0AA1D}" type="presOf" srcId="{0A7B4854-41C3-4344-850D-9654BA36693B}" destId="{E1D67C41-41C1-4171-B3B3-1B2791B4BF32}" srcOrd="0" destOrd="0" presId="urn:microsoft.com/office/officeart/2005/8/layout/hierarchy2"/>
    <dgm:cxn modelId="{18D48366-826D-4C33-B7BD-3C404D28EFDB}" srcId="{8CC95C2D-6153-430E-B5F6-8983237881DA}" destId="{4C7740EC-B2CE-4A72-B48C-FD7DD32291B6}" srcOrd="2" destOrd="0" parTransId="{17408D71-8BC6-4E80-B345-F77E508A8436}" sibTransId="{DA3100AC-8212-4D9E-A332-1F68142DC886}"/>
    <dgm:cxn modelId="{ECDFF4C0-8E12-436C-A30B-709DAC11BC4D}" srcId="{8CC95C2D-6153-430E-B5F6-8983237881DA}" destId="{ABB31E2B-AE22-43D3-B9C0-F8351CBB436D}" srcOrd="0" destOrd="0" parTransId="{8D7F45D0-3058-44D5-AB94-A6A3CA02DA8C}" sibTransId="{CF9A1550-C163-45D6-A1CC-297C754548EC}"/>
    <dgm:cxn modelId="{F23588BB-9BE7-4B15-AC72-963D2FE81661}" type="presOf" srcId="{8B5E6AE2-73D2-4853-8E18-5807C57CA455}" destId="{65D0C184-2854-4808-B783-68AD4BB99AFA}" srcOrd="0" destOrd="0" presId="urn:microsoft.com/office/officeart/2005/8/layout/hierarchy2"/>
    <dgm:cxn modelId="{860F0257-E332-477C-B968-E54C0CA83B79}" type="presOf" srcId="{8CC95C2D-6153-430E-B5F6-8983237881DA}" destId="{3E9B2567-F370-408D-AA16-4A2F0099B886}" srcOrd="0" destOrd="0" presId="urn:microsoft.com/office/officeart/2005/8/layout/hierarchy2"/>
    <dgm:cxn modelId="{90EE5148-236F-45F1-8813-1D41F0C913D7}" type="presOf" srcId="{8D7F45D0-3058-44D5-AB94-A6A3CA02DA8C}" destId="{9672EBC7-630B-4570-BCC4-B9536393C68B}" srcOrd="0" destOrd="0" presId="urn:microsoft.com/office/officeart/2005/8/layout/hierarchy2"/>
    <dgm:cxn modelId="{200AC152-F5B2-4D7E-889E-B83CA6126541}" type="presOf" srcId="{ABB31E2B-AE22-43D3-B9C0-F8351CBB436D}" destId="{623E1EF2-43F7-479D-8EF9-182F42CD4EB0}" srcOrd="0" destOrd="0" presId="urn:microsoft.com/office/officeart/2005/8/layout/hierarchy2"/>
    <dgm:cxn modelId="{46901008-B615-45BC-A753-885CA5612911}" type="presOf" srcId="{E4B706DE-0139-4831-8675-6E84DF39C670}" destId="{037F7046-4EA7-4C9D-97E0-C22CDD26BD57}" srcOrd="0" destOrd="0" presId="urn:microsoft.com/office/officeart/2005/8/layout/hierarchy2"/>
    <dgm:cxn modelId="{F55E9307-C435-4315-B634-C98671925954}" type="presOf" srcId="{4C7740EC-B2CE-4A72-B48C-FD7DD32291B6}" destId="{CF4426E1-046C-4719-AD2D-2C3570F8A7E6}" srcOrd="0" destOrd="0" presId="urn:microsoft.com/office/officeart/2005/8/layout/hierarchy2"/>
    <dgm:cxn modelId="{3D48D10C-53C1-4920-88E0-88759417957F}" type="presOf" srcId="{8D7F45D0-3058-44D5-AB94-A6A3CA02DA8C}" destId="{ECF536B8-F899-424A-B8EC-03434A10A412}" srcOrd="1" destOrd="0" presId="urn:microsoft.com/office/officeart/2005/8/layout/hierarchy2"/>
    <dgm:cxn modelId="{686115DA-8278-41E0-9777-EFC7ACF13979}" srcId="{8CC95C2D-6153-430E-B5F6-8983237881DA}" destId="{0A7B4854-41C3-4344-850D-9654BA36693B}" srcOrd="3" destOrd="0" parTransId="{72A2B74E-59C6-4B17-BFFA-D52F6B86232F}" sibTransId="{36FB1F93-124C-4FFF-8B80-F84FA40546D6}"/>
    <dgm:cxn modelId="{07A9EC96-52B5-480E-A29B-00ACEDEF86DA}" type="presOf" srcId="{17408D71-8BC6-4E80-B345-F77E508A8436}" destId="{4EADA201-1EBE-4E73-BF06-6CA7EEA67F70}" srcOrd="1" destOrd="0" presId="urn:microsoft.com/office/officeart/2005/8/layout/hierarchy2"/>
    <dgm:cxn modelId="{7EA02106-7A39-43B2-AB9E-7473BC92FAD5}" type="presOf" srcId="{D021562F-0610-4D33-A9B0-A84ACB27564C}" destId="{A9BB5602-BF78-4261-B4DB-DF6B49B6380C}" srcOrd="0" destOrd="0" presId="urn:microsoft.com/office/officeart/2005/8/layout/hierarchy2"/>
    <dgm:cxn modelId="{74D8738C-D45B-49E8-B67B-AA328A69EC3F}" type="presOf" srcId="{73ED691F-6A5A-4A04-AC53-6B8A6ACB862E}" destId="{23B333A3-892B-4EF2-B36B-975259F2309C}" srcOrd="1" destOrd="0" presId="urn:microsoft.com/office/officeart/2005/8/layout/hierarchy2"/>
    <dgm:cxn modelId="{D5F05665-A0F8-4FF5-82CA-DA02004BF884}" type="presOf" srcId="{B7825471-9A20-41D5-8878-3B7AC65A0A04}" destId="{F05B32D1-C882-4BA8-81CC-B42489DA392E}" srcOrd="0" destOrd="0" presId="urn:microsoft.com/office/officeart/2005/8/layout/hierarchy2"/>
    <dgm:cxn modelId="{400A5696-9CDE-4D07-A938-37200BA9AAF4}" type="presOf" srcId="{72A2B74E-59C6-4B17-BFFA-D52F6B86232F}" destId="{836BB60F-3374-42F2-9AD4-F12F98DC8BB8}" srcOrd="0" destOrd="0" presId="urn:microsoft.com/office/officeart/2005/8/layout/hierarchy2"/>
    <dgm:cxn modelId="{4480F10A-DFFF-4B22-8AEE-6ED3042C11A0}" srcId="{8B5E6AE2-73D2-4853-8E18-5807C57CA455}" destId="{8CC95C2D-6153-430E-B5F6-8983237881DA}" srcOrd="1" destOrd="0" parTransId="{D021562F-0610-4D33-A9B0-A84ACB27564C}" sibTransId="{9346EC97-E74E-4F2C-AF43-0D51368A3189}"/>
    <dgm:cxn modelId="{42DFC24C-74DF-457C-B60F-4675757F8933}" type="presOf" srcId="{B7825471-9A20-41D5-8878-3B7AC65A0A04}" destId="{6755D102-3883-497A-A7D2-898C633A01E2}" srcOrd="1" destOrd="0" presId="urn:microsoft.com/office/officeart/2005/8/layout/hierarchy2"/>
    <dgm:cxn modelId="{4DC4ADBA-9C65-4254-9CF1-136BA6FB5B77}" srcId="{8B5E6AE2-73D2-4853-8E18-5807C57CA455}" destId="{4C80DC82-7450-4A02-A9D5-3BCEF8F62982}" srcOrd="0" destOrd="0" parTransId="{B7825471-9A20-41D5-8878-3B7AC65A0A04}" sibTransId="{C9D6B6F5-3C69-44A0-AF1D-CCF590D2EFC5}"/>
    <dgm:cxn modelId="{1A8E0FA6-610C-47CE-9F0F-41741CB419EB}" type="presOf" srcId="{D021562F-0610-4D33-A9B0-A84ACB27564C}" destId="{732EB3E4-F38A-433C-833D-CD15848C776F}" srcOrd="1" destOrd="0" presId="urn:microsoft.com/office/officeart/2005/8/layout/hierarchy2"/>
    <dgm:cxn modelId="{BB6123C0-6878-409A-AA38-E9CFCEF6D141}" type="presParOf" srcId="{037F7046-4EA7-4C9D-97E0-C22CDD26BD57}" destId="{57166172-4A98-4FCE-BB8B-DAB4CF0E59D3}" srcOrd="0" destOrd="0" presId="urn:microsoft.com/office/officeart/2005/8/layout/hierarchy2"/>
    <dgm:cxn modelId="{B1382B05-08F4-4C9C-9EE7-CE6084A49DFC}" type="presParOf" srcId="{57166172-4A98-4FCE-BB8B-DAB4CF0E59D3}" destId="{65D0C184-2854-4808-B783-68AD4BB99AFA}" srcOrd="0" destOrd="0" presId="urn:microsoft.com/office/officeart/2005/8/layout/hierarchy2"/>
    <dgm:cxn modelId="{3647955A-6AB8-4EE5-8D8B-7D3175494C0E}" type="presParOf" srcId="{57166172-4A98-4FCE-BB8B-DAB4CF0E59D3}" destId="{5480AF13-F00A-4007-A00D-DF4DF9FE04DB}" srcOrd="1" destOrd="0" presId="urn:microsoft.com/office/officeart/2005/8/layout/hierarchy2"/>
    <dgm:cxn modelId="{61E2D52C-35F0-4683-A704-8156D62ACAEB}" type="presParOf" srcId="{5480AF13-F00A-4007-A00D-DF4DF9FE04DB}" destId="{F05B32D1-C882-4BA8-81CC-B42489DA392E}" srcOrd="0" destOrd="0" presId="urn:microsoft.com/office/officeart/2005/8/layout/hierarchy2"/>
    <dgm:cxn modelId="{2D19ABE8-7245-4200-866C-35661DEA05DD}" type="presParOf" srcId="{F05B32D1-C882-4BA8-81CC-B42489DA392E}" destId="{6755D102-3883-497A-A7D2-898C633A01E2}" srcOrd="0" destOrd="0" presId="urn:microsoft.com/office/officeart/2005/8/layout/hierarchy2"/>
    <dgm:cxn modelId="{BC8F3AA8-5B38-460A-87CB-1761EC5957E1}" type="presParOf" srcId="{5480AF13-F00A-4007-A00D-DF4DF9FE04DB}" destId="{5D0D222A-10FA-4B89-BB5F-351A1C1C8948}" srcOrd="1" destOrd="0" presId="urn:microsoft.com/office/officeart/2005/8/layout/hierarchy2"/>
    <dgm:cxn modelId="{2A9E6196-58D0-4015-AA40-298838AF441F}" type="presParOf" srcId="{5D0D222A-10FA-4B89-BB5F-351A1C1C8948}" destId="{A368CC07-DF0C-40B7-8D6C-1D00975264AD}" srcOrd="0" destOrd="0" presId="urn:microsoft.com/office/officeart/2005/8/layout/hierarchy2"/>
    <dgm:cxn modelId="{7B8904A8-266A-42DD-B0E4-94F6F9C03D94}" type="presParOf" srcId="{5D0D222A-10FA-4B89-BB5F-351A1C1C8948}" destId="{4F2686DB-5819-4D2C-9FC8-95DC202C48C4}" srcOrd="1" destOrd="0" presId="urn:microsoft.com/office/officeart/2005/8/layout/hierarchy2"/>
    <dgm:cxn modelId="{EC95FEFB-F5F8-45BE-B36C-BB0B7E96D799}" type="presParOf" srcId="{5480AF13-F00A-4007-A00D-DF4DF9FE04DB}" destId="{A9BB5602-BF78-4261-B4DB-DF6B49B6380C}" srcOrd="2" destOrd="0" presId="urn:microsoft.com/office/officeart/2005/8/layout/hierarchy2"/>
    <dgm:cxn modelId="{BD6E4363-F038-4B1D-908A-FE89679550F6}" type="presParOf" srcId="{A9BB5602-BF78-4261-B4DB-DF6B49B6380C}" destId="{732EB3E4-F38A-433C-833D-CD15848C776F}" srcOrd="0" destOrd="0" presId="urn:microsoft.com/office/officeart/2005/8/layout/hierarchy2"/>
    <dgm:cxn modelId="{FFC1C2BF-6D53-4297-B0EE-9A8327104A93}" type="presParOf" srcId="{5480AF13-F00A-4007-A00D-DF4DF9FE04DB}" destId="{77E26BF5-689A-49BF-8375-536BD8A83B86}" srcOrd="3" destOrd="0" presId="urn:microsoft.com/office/officeart/2005/8/layout/hierarchy2"/>
    <dgm:cxn modelId="{02019112-DEEF-4F2A-B0E4-693342195020}" type="presParOf" srcId="{77E26BF5-689A-49BF-8375-536BD8A83B86}" destId="{3E9B2567-F370-408D-AA16-4A2F0099B886}" srcOrd="0" destOrd="0" presId="urn:microsoft.com/office/officeart/2005/8/layout/hierarchy2"/>
    <dgm:cxn modelId="{2C0A4486-05F0-4D45-8C0B-9D6D5326E9C2}" type="presParOf" srcId="{77E26BF5-689A-49BF-8375-536BD8A83B86}" destId="{576BCBBE-1C03-49F6-99CF-623C09D13A73}" srcOrd="1" destOrd="0" presId="urn:microsoft.com/office/officeart/2005/8/layout/hierarchy2"/>
    <dgm:cxn modelId="{DB7626AE-DDAA-423E-99F5-88D478B37E63}" type="presParOf" srcId="{576BCBBE-1C03-49F6-99CF-623C09D13A73}" destId="{9672EBC7-630B-4570-BCC4-B9536393C68B}" srcOrd="0" destOrd="0" presId="urn:microsoft.com/office/officeart/2005/8/layout/hierarchy2"/>
    <dgm:cxn modelId="{96C92A1D-0CE4-4C7E-962F-2F26E41AFEF2}" type="presParOf" srcId="{9672EBC7-630B-4570-BCC4-B9536393C68B}" destId="{ECF536B8-F899-424A-B8EC-03434A10A412}" srcOrd="0" destOrd="0" presId="urn:microsoft.com/office/officeart/2005/8/layout/hierarchy2"/>
    <dgm:cxn modelId="{DAEE39C8-71EE-40C5-80B0-71A43F401E7D}" type="presParOf" srcId="{576BCBBE-1C03-49F6-99CF-623C09D13A73}" destId="{9E13C2A0-E003-4F35-AD1F-FBD92FD80DB0}" srcOrd="1" destOrd="0" presId="urn:microsoft.com/office/officeart/2005/8/layout/hierarchy2"/>
    <dgm:cxn modelId="{A1D011F9-28E6-47B4-88A2-ACB88A58CBC2}" type="presParOf" srcId="{9E13C2A0-E003-4F35-AD1F-FBD92FD80DB0}" destId="{623E1EF2-43F7-479D-8EF9-182F42CD4EB0}" srcOrd="0" destOrd="0" presId="urn:microsoft.com/office/officeart/2005/8/layout/hierarchy2"/>
    <dgm:cxn modelId="{38DA2742-5426-4A14-BCA2-8D657B0DD5C9}" type="presParOf" srcId="{9E13C2A0-E003-4F35-AD1F-FBD92FD80DB0}" destId="{1A31083A-50C9-453B-807F-2648A6D6EA25}" srcOrd="1" destOrd="0" presId="urn:microsoft.com/office/officeart/2005/8/layout/hierarchy2"/>
    <dgm:cxn modelId="{02071E32-2974-4CB8-8F01-6DC4863A33E1}" type="presParOf" srcId="{576BCBBE-1C03-49F6-99CF-623C09D13A73}" destId="{4973029A-0F84-4FE0-88C2-7471D8941252}" srcOrd="2" destOrd="0" presId="urn:microsoft.com/office/officeart/2005/8/layout/hierarchy2"/>
    <dgm:cxn modelId="{7F0B2DC4-168D-41A3-AE0B-1E0421DEE444}" type="presParOf" srcId="{4973029A-0F84-4FE0-88C2-7471D8941252}" destId="{23B333A3-892B-4EF2-B36B-975259F2309C}" srcOrd="0" destOrd="0" presId="urn:microsoft.com/office/officeart/2005/8/layout/hierarchy2"/>
    <dgm:cxn modelId="{F191B110-AE55-4306-91ED-D13C5DF994BC}" type="presParOf" srcId="{576BCBBE-1C03-49F6-99CF-623C09D13A73}" destId="{104F4ABC-E27C-4BBF-AA9A-1AEBCA0B667F}" srcOrd="3" destOrd="0" presId="urn:microsoft.com/office/officeart/2005/8/layout/hierarchy2"/>
    <dgm:cxn modelId="{3DEDA3CE-CA69-4683-A386-5CA1A77A46A9}" type="presParOf" srcId="{104F4ABC-E27C-4BBF-AA9A-1AEBCA0B667F}" destId="{CA6F5781-0084-4EA6-8D9C-386A80D8C918}" srcOrd="0" destOrd="0" presId="urn:microsoft.com/office/officeart/2005/8/layout/hierarchy2"/>
    <dgm:cxn modelId="{ADD91A11-B3AB-45DA-A24D-A88ECBE4A979}" type="presParOf" srcId="{104F4ABC-E27C-4BBF-AA9A-1AEBCA0B667F}" destId="{A984F216-B8A5-4B13-A83C-998969771281}" srcOrd="1" destOrd="0" presId="urn:microsoft.com/office/officeart/2005/8/layout/hierarchy2"/>
    <dgm:cxn modelId="{117349FD-E6EB-44E5-8B8C-B7BE175CC110}" type="presParOf" srcId="{576BCBBE-1C03-49F6-99CF-623C09D13A73}" destId="{2119554E-7CCA-4499-8E27-3CDCBC33DDF5}" srcOrd="4" destOrd="0" presId="urn:microsoft.com/office/officeart/2005/8/layout/hierarchy2"/>
    <dgm:cxn modelId="{4A9989C2-36CC-4DF4-BF06-184505C5CD94}" type="presParOf" srcId="{2119554E-7CCA-4499-8E27-3CDCBC33DDF5}" destId="{4EADA201-1EBE-4E73-BF06-6CA7EEA67F70}" srcOrd="0" destOrd="0" presId="urn:microsoft.com/office/officeart/2005/8/layout/hierarchy2"/>
    <dgm:cxn modelId="{D7AA6D96-08FE-4FD2-9B16-C67CAE515004}" type="presParOf" srcId="{576BCBBE-1C03-49F6-99CF-623C09D13A73}" destId="{13C53A30-CBE9-4666-8329-12D8ABB86721}" srcOrd="5" destOrd="0" presId="urn:microsoft.com/office/officeart/2005/8/layout/hierarchy2"/>
    <dgm:cxn modelId="{28B2231E-8C64-4548-8D6E-624B72AED79F}" type="presParOf" srcId="{13C53A30-CBE9-4666-8329-12D8ABB86721}" destId="{CF4426E1-046C-4719-AD2D-2C3570F8A7E6}" srcOrd="0" destOrd="0" presId="urn:microsoft.com/office/officeart/2005/8/layout/hierarchy2"/>
    <dgm:cxn modelId="{C996C530-6AFB-4A30-B3A9-53B970608FAC}" type="presParOf" srcId="{13C53A30-CBE9-4666-8329-12D8ABB86721}" destId="{EF2C6368-7B6C-4ECB-B84C-C7F6B74D0508}" srcOrd="1" destOrd="0" presId="urn:microsoft.com/office/officeart/2005/8/layout/hierarchy2"/>
    <dgm:cxn modelId="{15661315-EAF1-4BCB-ADC3-A5806FACEA2E}" type="presParOf" srcId="{576BCBBE-1C03-49F6-99CF-623C09D13A73}" destId="{836BB60F-3374-42F2-9AD4-F12F98DC8BB8}" srcOrd="6" destOrd="0" presId="urn:microsoft.com/office/officeart/2005/8/layout/hierarchy2"/>
    <dgm:cxn modelId="{590B05FC-647F-4433-8E8B-8B65EEFE4BB7}" type="presParOf" srcId="{836BB60F-3374-42F2-9AD4-F12F98DC8BB8}" destId="{CA85255F-F62F-499E-BF88-3BDA4FD008E2}" srcOrd="0" destOrd="0" presId="urn:microsoft.com/office/officeart/2005/8/layout/hierarchy2"/>
    <dgm:cxn modelId="{794E4F03-D3C9-41FE-B5E7-FBE07AE9CD44}" type="presParOf" srcId="{576BCBBE-1C03-49F6-99CF-623C09D13A73}" destId="{328D2001-9BA7-43DF-8F8A-FF54EC9C782E}" srcOrd="7" destOrd="0" presId="urn:microsoft.com/office/officeart/2005/8/layout/hierarchy2"/>
    <dgm:cxn modelId="{CB1F4C6B-32EF-44B5-AAE1-7C6EE11F9BC6}" type="presParOf" srcId="{328D2001-9BA7-43DF-8F8A-FF54EC9C782E}" destId="{E1D67C41-41C1-4171-B3B3-1B2791B4BF32}" srcOrd="0" destOrd="0" presId="urn:microsoft.com/office/officeart/2005/8/layout/hierarchy2"/>
    <dgm:cxn modelId="{2FCD7E17-F1C0-45A0-AE14-CCE1E4C59FB9}" type="presParOf" srcId="{328D2001-9BA7-43DF-8F8A-FF54EC9C782E}" destId="{69067EA8-B2E5-4B8F-91EC-BFF1CEB156D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66652E-43D1-4466-A3E6-6153350FBFFD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B689CA75-CAD3-4CB4-93E7-545E9B271D1B}">
      <dgm:prSet custT="1"/>
      <dgm:spPr/>
      <dgm:t>
        <a:bodyPr/>
        <a:lstStyle/>
        <a:p>
          <a:pPr rtl="1">
            <a:lnSpc>
              <a:spcPct val="50000"/>
            </a:lnSpc>
          </a:pPr>
          <a:r>
            <a:rPr lang="fa-IR" sz="2000" b="1" spc="50" baseline="0" dirty="0" smtClean="0">
              <a:cs typeface="B Mitra" panose="00000400000000000000" pitchFamily="2" charset="-78"/>
            </a:rPr>
            <a:t>ماده 1) تعاریف</a:t>
          </a:r>
          <a:endParaRPr lang="en-US" sz="2000" b="1" spc="50" baseline="0" dirty="0">
            <a:cs typeface="B Mitra" panose="00000400000000000000" pitchFamily="2" charset="-78"/>
          </a:endParaRPr>
        </a:p>
      </dgm:t>
    </dgm:pt>
    <dgm:pt modelId="{EBB10BBF-A954-4C81-90F2-90CEE9E24214}" type="parTrans" cxnId="{E00D1EBB-3777-42D0-9599-51104590C218}">
      <dgm:prSet/>
      <dgm:spPr/>
      <dgm:t>
        <a:bodyPr/>
        <a:lstStyle/>
        <a:p>
          <a:pPr>
            <a:lnSpc>
              <a:spcPct val="50000"/>
            </a:lnSpc>
          </a:pPr>
          <a:endParaRPr lang="en-US" sz="2000" b="1" spc="50" baseline="0">
            <a:cs typeface="B Mitra" panose="00000400000000000000" pitchFamily="2" charset="-78"/>
          </a:endParaRPr>
        </a:p>
      </dgm:t>
    </dgm:pt>
    <dgm:pt modelId="{C9F1B96D-1842-4DD7-8BEA-A49E3F3F3D7F}" type="sibTrans" cxnId="{E00D1EBB-3777-42D0-9599-51104590C218}">
      <dgm:prSet/>
      <dgm:spPr/>
      <dgm:t>
        <a:bodyPr/>
        <a:lstStyle/>
        <a:p>
          <a:pPr>
            <a:lnSpc>
              <a:spcPct val="50000"/>
            </a:lnSpc>
          </a:pPr>
          <a:endParaRPr lang="en-US" sz="2000" b="1" spc="50" baseline="0">
            <a:cs typeface="B Mitra" panose="00000400000000000000" pitchFamily="2" charset="-78"/>
          </a:endParaRPr>
        </a:p>
      </dgm:t>
    </dgm:pt>
    <dgm:pt modelId="{425A273B-1D22-4A93-82E0-13B97A0F5246}">
      <dgm:prSet custT="1"/>
      <dgm:spPr/>
      <dgm:t>
        <a:bodyPr/>
        <a:lstStyle/>
        <a:p>
          <a:pPr rtl="1">
            <a:lnSpc>
              <a:spcPct val="50000"/>
            </a:lnSpc>
          </a:pPr>
          <a:r>
            <a:rPr lang="fa-IR" sz="2000" b="1" spc="50" baseline="0" dirty="0" smtClean="0">
              <a:cs typeface="B Mitra" panose="00000400000000000000" pitchFamily="2" charset="-78"/>
            </a:rPr>
            <a:t>ماده 2) ساز و کار اجرایی واگذاری پروژه در دستگاه اجرایی و کارگروه واگذاری</a:t>
          </a:r>
          <a:endParaRPr lang="en-US" sz="2000" b="1" spc="50" baseline="0" dirty="0">
            <a:cs typeface="B Mitra" panose="00000400000000000000" pitchFamily="2" charset="-78"/>
          </a:endParaRPr>
        </a:p>
      </dgm:t>
    </dgm:pt>
    <dgm:pt modelId="{DDF10519-EE9C-45B5-95CA-611E89B93DE0}" type="parTrans" cxnId="{F07937AA-EE81-4543-81A0-1D94B45CDAFD}">
      <dgm:prSet/>
      <dgm:spPr/>
      <dgm:t>
        <a:bodyPr/>
        <a:lstStyle/>
        <a:p>
          <a:pPr>
            <a:lnSpc>
              <a:spcPct val="50000"/>
            </a:lnSpc>
          </a:pPr>
          <a:endParaRPr lang="en-US" sz="2000" b="1" spc="50" baseline="0">
            <a:cs typeface="B Mitra" panose="00000400000000000000" pitchFamily="2" charset="-78"/>
          </a:endParaRPr>
        </a:p>
      </dgm:t>
    </dgm:pt>
    <dgm:pt modelId="{22758B34-C697-42A9-BC8C-32F8E0B4341C}" type="sibTrans" cxnId="{F07937AA-EE81-4543-81A0-1D94B45CDAFD}">
      <dgm:prSet/>
      <dgm:spPr/>
      <dgm:t>
        <a:bodyPr/>
        <a:lstStyle/>
        <a:p>
          <a:pPr>
            <a:lnSpc>
              <a:spcPct val="50000"/>
            </a:lnSpc>
          </a:pPr>
          <a:endParaRPr lang="en-US" sz="2000" b="1" spc="50" baseline="0">
            <a:cs typeface="B Mitra" panose="00000400000000000000" pitchFamily="2" charset="-78"/>
          </a:endParaRPr>
        </a:p>
      </dgm:t>
    </dgm:pt>
    <dgm:pt modelId="{1986EA46-1FF8-4A34-92BE-6A1C9EDA72EF}">
      <dgm:prSet custT="1"/>
      <dgm:spPr/>
      <dgm:t>
        <a:bodyPr/>
        <a:lstStyle/>
        <a:p>
          <a:pPr rtl="1">
            <a:lnSpc>
              <a:spcPct val="50000"/>
            </a:lnSpc>
          </a:pPr>
          <a:r>
            <a:rPr lang="fa-IR" sz="2000" b="1" spc="50" baseline="0" dirty="0" smtClean="0">
              <a:cs typeface="B Mitra" panose="00000400000000000000" pitchFamily="2" charset="-78"/>
            </a:rPr>
            <a:t>ماده 3) وظایف سازمان و شورای برنامه ریزی و توسعه استان در فرآیند واگذاری پروژه</a:t>
          </a:r>
          <a:endParaRPr lang="en-US" sz="2000" b="1" spc="50" baseline="0" dirty="0">
            <a:cs typeface="B Mitra" panose="00000400000000000000" pitchFamily="2" charset="-78"/>
          </a:endParaRPr>
        </a:p>
      </dgm:t>
    </dgm:pt>
    <dgm:pt modelId="{A572F278-75B5-4C5D-B6D4-330787CE0E0A}" type="parTrans" cxnId="{8E22A393-0DD9-4FC4-B79B-5866D08ED063}">
      <dgm:prSet/>
      <dgm:spPr/>
      <dgm:t>
        <a:bodyPr/>
        <a:lstStyle/>
        <a:p>
          <a:pPr>
            <a:lnSpc>
              <a:spcPct val="50000"/>
            </a:lnSpc>
          </a:pPr>
          <a:endParaRPr lang="en-US" sz="2000" b="1" spc="50" baseline="0">
            <a:cs typeface="B Mitra" panose="00000400000000000000" pitchFamily="2" charset="-78"/>
          </a:endParaRPr>
        </a:p>
      </dgm:t>
    </dgm:pt>
    <dgm:pt modelId="{EC497E4F-B58E-48D4-8EB1-B05168921FD7}" type="sibTrans" cxnId="{8E22A393-0DD9-4FC4-B79B-5866D08ED063}">
      <dgm:prSet/>
      <dgm:spPr/>
      <dgm:t>
        <a:bodyPr/>
        <a:lstStyle/>
        <a:p>
          <a:pPr>
            <a:lnSpc>
              <a:spcPct val="50000"/>
            </a:lnSpc>
          </a:pPr>
          <a:endParaRPr lang="en-US" sz="2000" b="1" spc="50" baseline="0">
            <a:cs typeface="B Mitra" panose="00000400000000000000" pitchFamily="2" charset="-78"/>
          </a:endParaRPr>
        </a:p>
      </dgm:t>
    </dgm:pt>
    <dgm:pt modelId="{3BA8981B-F65C-4D68-86F2-0C1C620AD7BF}">
      <dgm:prSet custT="1"/>
      <dgm:spPr/>
      <dgm:t>
        <a:bodyPr/>
        <a:lstStyle/>
        <a:p>
          <a:pPr rtl="1">
            <a:lnSpc>
              <a:spcPct val="50000"/>
            </a:lnSpc>
          </a:pPr>
          <a:r>
            <a:rPr lang="fa-IR" sz="2000" b="1" spc="50" baseline="0" dirty="0" smtClean="0">
              <a:cs typeface="B Mitra" panose="00000400000000000000" pitchFamily="2" charset="-78"/>
            </a:rPr>
            <a:t>ماده 4) فرآیند انتخاب سرمایه گذار (ارزیابی سرمایه گذار، ارزیابی طرح تجاری پروژه)</a:t>
          </a:r>
          <a:endParaRPr lang="en-US" sz="2000" b="1" spc="50" baseline="0" dirty="0">
            <a:cs typeface="B Mitra" panose="00000400000000000000" pitchFamily="2" charset="-78"/>
          </a:endParaRPr>
        </a:p>
      </dgm:t>
    </dgm:pt>
    <dgm:pt modelId="{7D18BB81-389A-47E7-8410-7DD56C21795D}" type="parTrans" cxnId="{17D6C735-6788-4B15-ABDC-837C5A59C213}">
      <dgm:prSet/>
      <dgm:spPr/>
      <dgm:t>
        <a:bodyPr/>
        <a:lstStyle/>
        <a:p>
          <a:pPr>
            <a:lnSpc>
              <a:spcPct val="50000"/>
            </a:lnSpc>
          </a:pPr>
          <a:endParaRPr lang="en-US" sz="2000" b="1" spc="50" baseline="0">
            <a:cs typeface="B Mitra" panose="00000400000000000000" pitchFamily="2" charset="-78"/>
          </a:endParaRPr>
        </a:p>
      </dgm:t>
    </dgm:pt>
    <dgm:pt modelId="{C8433E34-AA35-4321-9FC5-F1A9FD4B25E9}" type="sibTrans" cxnId="{17D6C735-6788-4B15-ABDC-837C5A59C213}">
      <dgm:prSet/>
      <dgm:spPr/>
      <dgm:t>
        <a:bodyPr/>
        <a:lstStyle/>
        <a:p>
          <a:pPr>
            <a:lnSpc>
              <a:spcPct val="50000"/>
            </a:lnSpc>
          </a:pPr>
          <a:endParaRPr lang="en-US" sz="2000" b="1" spc="50" baseline="0">
            <a:cs typeface="B Mitra" panose="00000400000000000000" pitchFamily="2" charset="-78"/>
          </a:endParaRPr>
        </a:p>
      </dgm:t>
    </dgm:pt>
    <dgm:pt modelId="{99FA0615-8AF3-4552-A374-FB8CBCBC703B}">
      <dgm:prSet custT="1"/>
      <dgm:spPr/>
      <dgm:t>
        <a:bodyPr/>
        <a:lstStyle/>
        <a:p>
          <a:pPr rtl="1">
            <a:lnSpc>
              <a:spcPct val="50000"/>
            </a:lnSpc>
          </a:pPr>
          <a:r>
            <a:rPr lang="fa-IR" sz="2000" b="1" spc="50" baseline="0" dirty="0" smtClean="0">
              <a:cs typeface="B Mitra" panose="00000400000000000000" pitchFamily="2" charset="-78"/>
            </a:rPr>
            <a:t>ماده 10) تضامین قراردادهای واگذاری</a:t>
          </a:r>
          <a:endParaRPr lang="en-US" sz="2000" b="1" spc="50" baseline="0" dirty="0">
            <a:cs typeface="B Mitra" panose="00000400000000000000" pitchFamily="2" charset="-78"/>
          </a:endParaRPr>
        </a:p>
      </dgm:t>
    </dgm:pt>
    <dgm:pt modelId="{D3A1C246-A23F-45DF-BCC5-8D34F02F90F2}" type="parTrans" cxnId="{46609461-4C62-49C6-9D28-A363BBBF4E0B}">
      <dgm:prSet/>
      <dgm:spPr/>
      <dgm:t>
        <a:bodyPr/>
        <a:lstStyle/>
        <a:p>
          <a:pPr>
            <a:lnSpc>
              <a:spcPct val="50000"/>
            </a:lnSpc>
          </a:pPr>
          <a:endParaRPr lang="en-US" sz="2000" b="1" spc="50" baseline="0">
            <a:cs typeface="B Mitra" panose="00000400000000000000" pitchFamily="2" charset="-78"/>
          </a:endParaRPr>
        </a:p>
      </dgm:t>
    </dgm:pt>
    <dgm:pt modelId="{2C92DE27-B274-454A-A2DB-C629692C7572}" type="sibTrans" cxnId="{46609461-4C62-49C6-9D28-A363BBBF4E0B}">
      <dgm:prSet/>
      <dgm:spPr/>
      <dgm:t>
        <a:bodyPr/>
        <a:lstStyle/>
        <a:p>
          <a:pPr>
            <a:lnSpc>
              <a:spcPct val="50000"/>
            </a:lnSpc>
          </a:pPr>
          <a:endParaRPr lang="en-US" sz="2000" b="1" spc="50" baseline="0">
            <a:cs typeface="B Mitra" panose="00000400000000000000" pitchFamily="2" charset="-78"/>
          </a:endParaRPr>
        </a:p>
      </dgm:t>
    </dgm:pt>
    <dgm:pt modelId="{C1231701-1F48-4BED-8D58-ED28E2A82813}">
      <dgm:prSet custT="1"/>
      <dgm:spPr/>
      <dgm:t>
        <a:bodyPr/>
        <a:lstStyle/>
        <a:p>
          <a:pPr rtl="1">
            <a:lnSpc>
              <a:spcPct val="50000"/>
            </a:lnSpc>
          </a:pPr>
          <a:r>
            <a:rPr lang="fa-IR" sz="2000" b="1" spc="50" baseline="0" dirty="0" smtClean="0">
              <a:cs typeface="B Mitra" panose="00000400000000000000" pitchFamily="2" charset="-78"/>
            </a:rPr>
            <a:t>ماده 5) روش‌های واگذاری پروژه</a:t>
          </a:r>
          <a:endParaRPr lang="en-US" sz="2000" b="1" spc="50" baseline="0" dirty="0">
            <a:cs typeface="B Mitra" panose="00000400000000000000" pitchFamily="2" charset="-78"/>
          </a:endParaRPr>
        </a:p>
      </dgm:t>
    </dgm:pt>
    <dgm:pt modelId="{C4C6201D-2F25-42B9-AB1B-206AEB4A4818}" type="parTrans" cxnId="{DE21B9B5-718E-47E0-A42E-210A353ADD55}">
      <dgm:prSet/>
      <dgm:spPr/>
      <dgm:t>
        <a:bodyPr/>
        <a:lstStyle/>
        <a:p>
          <a:pPr>
            <a:lnSpc>
              <a:spcPct val="50000"/>
            </a:lnSpc>
          </a:pPr>
          <a:endParaRPr lang="en-US" sz="2000" b="1" spc="50" baseline="0">
            <a:cs typeface="B Mitra" panose="00000400000000000000" pitchFamily="2" charset="-78"/>
          </a:endParaRPr>
        </a:p>
      </dgm:t>
    </dgm:pt>
    <dgm:pt modelId="{682805A9-4786-4AAB-BAA2-DD27575C25BC}" type="sibTrans" cxnId="{DE21B9B5-718E-47E0-A42E-210A353ADD55}">
      <dgm:prSet/>
      <dgm:spPr/>
      <dgm:t>
        <a:bodyPr/>
        <a:lstStyle/>
        <a:p>
          <a:pPr>
            <a:lnSpc>
              <a:spcPct val="50000"/>
            </a:lnSpc>
          </a:pPr>
          <a:endParaRPr lang="en-US" sz="2000" b="1" spc="50" baseline="0">
            <a:cs typeface="B Mitra" panose="00000400000000000000" pitchFamily="2" charset="-78"/>
          </a:endParaRPr>
        </a:p>
      </dgm:t>
    </dgm:pt>
    <dgm:pt modelId="{D67B375D-9521-4E5A-81A4-550F726EB069}">
      <dgm:prSet custT="1"/>
      <dgm:spPr/>
      <dgm:t>
        <a:bodyPr/>
        <a:lstStyle/>
        <a:p>
          <a:pPr rtl="1">
            <a:lnSpc>
              <a:spcPct val="50000"/>
            </a:lnSpc>
          </a:pPr>
          <a:r>
            <a:rPr lang="fa-IR" sz="2000" b="1" spc="50" baseline="0" dirty="0" smtClean="0">
              <a:cs typeface="B Mitra" panose="00000400000000000000" pitchFamily="2" charset="-78"/>
            </a:rPr>
            <a:t>ماده 6) تعیین قیمت اولیه پروژه</a:t>
          </a:r>
          <a:endParaRPr lang="en-US" sz="2000" b="1" spc="50" baseline="0" dirty="0">
            <a:cs typeface="B Mitra" panose="00000400000000000000" pitchFamily="2" charset="-78"/>
          </a:endParaRPr>
        </a:p>
      </dgm:t>
    </dgm:pt>
    <dgm:pt modelId="{E0220DDF-0753-4A70-BFA9-871E1858E8FF}" type="parTrans" cxnId="{6C42A34C-7367-47B5-8B4C-3F7D64244611}">
      <dgm:prSet/>
      <dgm:spPr/>
      <dgm:t>
        <a:bodyPr/>
        <a:lstStyle/>
        <a:p>
          <a:pPr>
            <a:lnSpc>
              <a:spcPct val="50000"/>
            </a:lnSpc>
          </a:pPr>
          <a:endParaRPr lang="en-US" sz="2000" b="1" spc="50" baseline="0">
            <a:cs typeface="B Mitra" panose="00000400000000000000" pitchFamily="2" charset="-78"/>
          </a:endParaRPr>
        </a:p>
      </dgm:t>
    </dgm:pt>
    <dgm:pt modelId="{746FFCEE-71FC-463E-B252-23F0016B4AD9}" type="sibTrans" cxnId="{6C42A34C-7367-47B5-8B4C-3F7D64244611}">
      <dgm:prSet/>
      <dgm:spPr/>
      <dgm:t>
        <a:bodyPr/>
        <a:lstStyle/>
        <a:p>
          <a:pPr>
            <a:lnSpc>
              <a:spcPct val="50000"/>
            </a:lnSpc>
          </a:pPr>
          <a:endParaRPr lang="en-US" sz="2000" b="1" spc="50" baseline="0">
            <a:cs typeface="B Mitra" panose="00000400000000000000" pitchFamily="2" charset="-78"/>
          </a:endParaRPr>
        </a:p>
      </dgm:t>
    </dgm:pt>
    <dgm:pt modelId="{441A1FE2-83F2-4CE7-B442-94981E460DF7}">
      <dgm:prSet custT="1"/>
      <dgm:spPr/>
      <dgm:t>
        <a:bodyPr/>
        <a:lstStyle/>
        <a:p>
          <a:pPr rtl="1">
            <a:lnSpc>
              <a:spcPct val="50000"/>
            </a:lnSpc>
          </a:pPr>
          <a:r>
            <a:rPr lang="fa-IR" sz="2000" b="1" spc="50" baseline="0" dirty="0" smtClean="0">
              <a:cs typeface="B Mitra" panose="00000400000000000000" pitchFamily="2" charset="-78"/>
            </a:rPr>
            <a:t>ماده 7) تأمین مالی دوره ساخت قراردادهای واگذاری</a:t>
          </a:r>
          <a:endParaRPr lang="en-US" sz="2000" b="1" spc="50" baseline="0" dirty="0">
            <a:cs typeface="B Mitra" panose="00000400000000000000" pitchFamily="2" charset="-78"/>
          </a:endParaRPr>
        </a:p>
      </dgm:t>
    </dgm:pt>
    <dgm:pt modelId="{415983E3-6291-4352-B9AC-737EF745EE70}" type="parTrans" cxnId="{DD895049-5F26-4CFF-9A60-977329D5463E}">
      <dgm:prSet/>
      <dgm:spPr/>
      <dgm:t>
        <a:bodyPr/>
        <a:lstStyle/>
        <a:p>
          <a:pPr>
            <a:lnSpc>
              <a:spcPct val="50000"/>
            </a:lnSpc>
          </a:pPr>
          <a:endParaRPr lang="en-US" sz="2000" b="1" spc="50" baseline="0">
            <a:cs typeface="B Mitra" panose="00000400000000000000" pitchFamily="2" charset="-78"/>
          </a:endParaRPr>
        </a:p>
      </dgm:t>
    </dgm:pt>
    <dgm:pt modelId="{F61470AA-36E6-4CA5-9D82-7E43D2278178}" type="sibTrans" cxnId="{DD895049-5F26-4CFF-9A60-977329D5463E}">
      <dgm:prSet/>
      <dgm:spPr/>
      <dgm:t>
        <a:bodyPr/>
        <a:lstStyle/>
        <a:p>
          <a:pPr>
            <a:lnSpc>
              <a:spcPct val="50000"/>
            </a:lnSpc>
          </a:pPr>
          <a:endParaRPr lang="en-US" sz="2000" b="1" spc="50" baseline="0">
            <a:cs typeface="B Mitra" panose="00000400000000000000" pitchFamily="2" charset="-78"/>
          </a:endParaRPr>
        </a:p>
      </dgm:t>
    </dgm:pt>
    <dgm:pt modelId="{3F8EBE42-17C6-44E8-87E9-CA3A92E5B3F6}">
      <dgm:prSet custT="1"/>
      <dgm:spPr/>
      <dgm:t>
        <a:bodyPr/>
        <a:lstStyle/>
        <a:p>
          <a:pPr rtl="1">
            <a:lnSpc>
              <a:spcPct val="50000"/>
            </a:lnSpc>
          </a:pPr>
          <a:r>
            <a:rPr lang="fa-IR" sz="2000" b="1" spc="50" baseline="0" dirty="0" smtClean="0">
              <a:cs typeface="B Mitra" panose="00000400000000000000" pitchFamily="2" charset="-78"/>
            </a:rPr>
            <a:t>ماده 8) تأمین مالی فروش محصول پروژه</a:t>
          </a:r>
          <a:endParaRPr lang="en-US" sz="2000" b="1" spc="50" baseline="0" dirty="0">
            <a:cs typeface="B Mitra" panose="00000400000000000000" pitchFamily="2" charset="-78"/>
          </a:endParaRPr>
        </a:p>
      </dgm:t>
    </dgm:pt>
    <dgm:pt modelId="{EDA5F5D6-9BF2-4F3D-A8ED-6C7E1723902A}" type="parTrans" cxnId="{412E715D-B9EC-4C9D-8D43-7277A491C043}">
      <dgm:prSet/>
      <dgm:spPr/>
      <dgm:t>
        <a:bodyPr/>
        <a:lstStyle/>
        <a:p>
          <a:pPr>
            <a:lnSpc>
              <a:spcPct val="50000"/>
            </a:lnSpc>
          </a:pPr>
          <a:endParaRPr lang="en-US" sz="2000" b="1" spc="50" baseline="0">
            <a:cs typeface="B Mitra" panose="00000400000000000000" pitchFamily="2" charset="-78"/>
          </a:endParaRPr>
        </a:p>
      </dgm:t>
    </dgm:pt>
    <dgm:pt modelId="{D97B3BB1-DC9C-4541-B466-F8189992CADE}" type="sibTrans" cxnId="{412E715D-B9EC-4C9D-8D43-7277A491C043}">
      <dgm:prSet/>
      <dgm:spPr/>
      <dgm:t>
        <a:bodyPr/>
        <a:lstStyle/>
        <a:p>
          <a:pPr>
            <a:lnSpc>
              <a:spcPct val="50000"/>
            </a:lnSpc>
          </a:pPr>
          <a:endParaRPr lang="en-US" sz="2000" b="1" spc="50" baseline="0">
            <a:cs typeface="B Mitra" panose="00000400000000000000" pitchFamily="2" charset="-78"/>
          </a:endParaRPr>
        </a:p>
      </dgm:t>
    </dgm:pt>
    <dgm:pt modelId="{FB4D3D29-5F6D-4705-BB88-FF8AA532197D}">
      <dgm:prSet custT="1"/>
      <dgm:spPr/>
      <dgm:t>
        <a:bodyPr/>
        <a:lstStyle/>
        <a:p>
          <a:pPr rtl="1">
            <a:lnSpc>
              <a:spcPct val="50000"/>
            </a:lnSpc>
          </a:pPr>
          <a:r>
            <a:rPr lang="fa-IR" sz="2000" b="1" spc="50" baseline="0" dirty="0" smtClean="0">
              <a:cs typeface="B Mitra" panose="00000400000000000000" pitchFamily="2" charset="-78"/>
            </a:rPr>
            <a:t>ماده 9) مشوق‌های قراردادهای واگذاری</a:t>
          </a:r>
          <a:endParaRPr lang="en-US" sz="2000" b="1" spc="50" baseline="0" dirty="0">
            <a:cs typeface="B Mitra" panose="00000400000000000000" pitchFamily="2" charset="-78"/>
          </a:endParaRPr>
        </a:p>
      </dgm:t>
    </dgm:pt>
    <dgm:pt modelId="{7E7BB22C-C4A1-4022-8C5B-2D39D4C35D56}" type="parTrans" cxnId="{20A09DEA-7A6B-4A8C-B255-3F14B7D756F0}">
      <dgm:prSet/>
      <dgm:spPr/>
      <dgm:t>
        <a:bodyPr/>
        <a:lstStyle/>
        <a:p>
          <a:pPr>
            <a:lnSpc>
              <a:spcPct val="50000"/>
            </a:lnSpc>
          </a:pPr>
          <a:endParaRPr lang="en-US" sz="2000" b="1" spc="50" baseline="0">
            <a:cs typeface="B Mitra" panose="00000400000000000000" pitchFamily="2" charset="-78"/>
          </a:endParaRPr>
        </a:p>
      </dgm:t>
    </dgm:pt>
    <dgm:pt modelId="{39F150CC-99BF-4925-A6E4-FB4D7FA33A4F}" type="sibTrans" cxnId="{20A09DEA-7A6B-4A8C-B255-3F14B7D756F0}">
      <dgm:prSet/>
      <dgm:spPr/>
      <dgm:t>
        <a:bodyPr/>
        <a:lstStyle/>
        <a:p>
          <a:pPr>
            <a:lnSpc>
              <a:spcPct val="50000"/>
            </a:lnSpc>
          </a:pPr>
          <a:endParaRPr lang="en-US" sz="2000" b="1" spc="50" baseline="0">
            <a:cs typeface="B Mitra" panose="00000400000000000000" pitchFamily="2" charset="-78"/>
          </a:endParaRPr>
        </a:p>
      </dgm:t>
    </dgm:pt>
    <dgm:pt modelId="{8296C164-B460-482E-AD4F-628C0AB6D6E0}">
      <dgm:prSet custT="1"/>
      <dgm:spPr/>
      <dgm:t>
        <a:bodyPr/>
        <a:lstStyle/>
        <a:p>
          <a:pPr rtl="1">
            <a:lnSpc>
              <a:spcPct val="50000"/>
            </a:lnSpc>
          </a:pPr>
          <a:r>
            <a:rPr lang="fa-IR" sz="2000" b="1" spc="50" baseline="0" dirty="0" smtClean="0">
              <a:cs typeface="B Mitra" panose="00000400000000000000" pitchFamily="2" charset="-78"/>
            </a:rPr>
            <a:t>ماده 11) فسخ و حل اختلاف قراردادهای واگذاری</a:t>
          </a:r>
          <a:endParaRPr lang="en-US" sz="2000" b="1" spc="50" baseline="0" dirty="0">
            <a:cs typeface="B Mitra" panose="00000400000000000000" pitchFamily="2" charset="-78"/>
          </a:endParaRPr>
        </a:p>
      </dgm:t>
    </dgm:pt>
    <dgm:pt modelId="{9F357776-94B2-48C9-BE20-2A3A494A7D97}" type="parTrans" cxnId="{B62E1ADA-1126-445B-BA05-E956C3D9C3FB}">
      <dgm:prSet/>
      <dgm:spPr/>
      <dgm:t>
        <a:bodyPr/>
        <a:lstStyle/>
        <a:p>
          <a:pPr>
            <a:lnSpc>
              <a:spcPct val="50000"/>
            </a:lnSpc>
          </a:pPr>
          <a:endParaRPr lang="en-US" sz="2000" b="1" spc="50" baseline="0">
            <a:cs typeface="B Mitra" panose="00000400000000000000" pitchFamily="2" charset="-78"/>
          </a:endParaRPr>
        </a:p>
      </dgm:t>
    </dgm:pt>
    <dgm:pt modelId="{C627635C-4085-42D1-BDC3-6F67E2626744}" type="sibTrans" cxnId="{B62E1ADA-1126-445B-BA05-E956C3D9C3FB}">
      <dgm:prSet/>
      <dgm:spPr/>
      <dgm:t>
        <a:bodyPr/>
        <a:lstStyle/>
        <a:p>
          <a:pPr>
            <a:lnSpc>
              <a:spcPct val="50000"/>
            </a:lnSpc>
          </a:pPr>
          <a:endParaRPr lang="en-US" sz="2000" b="1" spc="50" baseline="0">
            <a:cs typeface="B Mitra" panose="00000400000000000000" pitchFamily="2" charset="-78"/>
          </a:endParaRPr>
        </a:p>
      </dgm:t>
    </dgm:pt>
    <dgm:pt modelId="{3BD5A8FE-0FE2-459C-8304-061D8EFCFE7D}">
      <dgm:prSet custT="1"/>
      <dgm:spPr/>
      <dgm:t>
        <a:bodyPr/>
        <a:lstStyle/>
        <a:p>
          <a:pPr rtl="1">
            <a:lnSpc>
              <a:spcPct val="50000"/>
            </a:lnSpc>
          </a:pPr>
          <a:r>
            <a:rPr lang="fa-IR" sz="2000" b="1" spc="50" baseline="0" dirty="0" smtClean="0">
              <a:cs typeface="B Mitra" panose="00000400000000000000" pitchFamily="2" charset="-78"/>
            </a:rPr>
            <a:t>ماده 12) دستورالعمل‌ها، راهنماها و کاربرگ‌ها</a:t>
          </a:r>
          <a:endParaRPr lang="en-US" sz="2000" b="1" spc="50" baseline="0" dirty="0">
            <a:cs typeface="B Mitra" panose="00000400000000000000" pitchFamily="2" charset="-78"/>
          </a:endParaRPr>
        </a:p>
      </dgm:t>
    </dgm:pt>
    <dgm:pt modelId="{92332EE7-A69A-40CB-8A1F-CC3F2FFE2259}" type="parTrans" cxnId="{FF53C6A5-861B-4516-A11B-0556BDC9EFDE}">
      <dgm:prSet/>
      <dgm:spPr/>
    </dgm:pt>
    <dgm:pt modelId="{94AF3017-6A77-4A27-BBAE-4A0983888B67}" type="sibTrans" cxnId="{FF53C6A5-861B-4516-A11B-0556BDC9EFDE}">
      <dgm:prSet/>
      <dgm:spPr/>
    </dgm:pt>
    <dgm:pt modelId="{241D6F0D-BC9E-4BD5-A43C-C9C4FA1E0EDA}" type="pres">
      <dgm:prSet presAssocID="{4F66652E-43D1-4466-A3E6-6153350FBF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B2B8DA-9742-44F7-A401-8908E04DE415}" type="pres">
      <dgm:prSet presAssocID="{B689CA75-CAD3-4CB4-93E7-545E9B271D1B}" presName="parentText" presStyleLbl="node1" presStyleIdx="0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07EABB-668B-4C2A-BC98-D4422B4D01A5}" type="pres">
      <dgm:prSet presAssocID="{C9F1B96D-1842-4DD7-8BEA-A49E3F3F3D7F}" presName="spacer" presStyleCnt="0"/>
      <dgm:spPr/>
      <dgm:t>
        <a:bodyPr/>
        <a:lstStyle/>
        <a:p>
          <a:endParaRPr lang="en-US"/>
        </a:p>
      </dgm:t>
    </dgm:pt>
    <dgm:pt modelId="{5A2C4168-AB49-4F81-B91E-F3B133DBD505}" type="pres">
      <dgm:prSet presAssocID="{425A273B-1D22-4A93-82E0-13B97A0F5246}" presName="parentText" presStyleLbl="node1" presStyleIdx="1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DFD4DF-DC4F-410A-9329-F515E789562C}" type="pres">
      <dgm:prSet presAssocID="{22758B34-C697-42A9-BC8C-32F8E0B4341C}" presName="spacer" presStyleCnt="0"/>
      <dgm:spPr/>
      <dgm:t>
        <a:bodyPr/>
        <a:lstStyle/>
        <a:p>
          <a:endParaRPr lang="en-US"/>
        </a:p>
      </dgm:t>
    </dgm:pt>
    <dgm:pt modelId="{C9C6F057-7414-431B-8221-0158FC497B6B}" type="pres">
      <dgm:prSet presAssocID="{1986EA46-1FF8-4A34-92BE-6A1C9EDA72EF}" presName="parentText" presStyleLbl="node1" presStyleIdx="2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DA59E-6EB1-4C7B-86A9-252E67265CED}" type="pres">
      <dgm:prSet presAssocID="{EC497E4F-B58E-48D4-8EB1-B05168921FD7}" presName="spacer" presStyleCnt="0"/>
      <dgm:spPr/>
      <dgm:t>
        <a:bodyPr/>
        <a:lstStyle/>
        <a:p>
          <a:endParaRPr lang="en-US"/>
        </a:p>
      </dgm:t>
    </dgm:pt>
    <dgm:pt modelId="{8EBFF946-EE39-495F-8C27-CECCA283A490}" type="pres">
      <dgm:prSet presAssocID="{3BA8981B-F65C-4D68-86F2-0C1C620AD7BF}" presName="parentText" presStyleLbl="node1" presStyleIdx="3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52FA86-6B85-4294-B427-998239FD06A4}" type="pres">
      <dgm:prSet presAssocID="{C8433E34-AA35-4321-9FC5-F1A9FD4B25E9}" presName="spacer" presStyleCnt="0"/>
      <dgm:spPr/>
      <dgm:t>
        <a:bodyPr/>
        <a:lstStyle/>
        <a:p>
          <a:endParaRPr lang="en-US"/>
        </a:p>
      </dgm:t>
    </dgm:pt>
    <dgm:pt modelId="{F9B09B46-9D5B-4986-8CEB-5D6D43504D57}" type="pres">
      <dgm:prSet presAssocID="{C1231701-1F48-4BED-8D58-ED28E2A82813}" presName="parentText" presStyleLbl="node1" presStyleIdx="4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7D33BA-F531-49AB-B62F-C803D922C61F}" type="pres">
      <dgm:prSet presAssocID="{682805A9-4786-4AAB-BAA2-DD27575C25BC}" presName="spacer" presStyleCnt="0"/>
      <dgm:spPr/>
      <dgm:t>
        <a:bodyPr/>
        <a:lstStyle/>
        <a:p>
          <a:endParaRPr lang="en-US"/>
        </a:p>
      </dgm:t>
    </dgm:pt>
    <dgm:pt modelId="{1AD8F166-6522-4ECF-9FCF-DB6CA826B965}" type="pres">
      <dgm:prSet presAssocID="{D67B375D-9521-4E5A-81A4-550F726EB069}" presName="parentText" presStyleLbl="node1" presStyleIdx="5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8CD754-C4E3-474B-835E-A67E2DF68772}" type="pres">
      <dgm:prSet presAssocID="{746FFCEE-71FC-463E-B252-23F0016B4AD9}" presName="spacer" presStyleCnt="0"/>
      <dgm:spPr/>
      <dgm:t>
        <a:bodyPr/>
        <a:lstStyle/>
        <a:p>
          <a:endParaRPr lang="en-US"/>
        </a:p>
      </dgm:t>
    </dgm:pt>
    <dgm:pt modelId="{B2463877-15F0-49ED-8616-D666D6D779F6}" type="pres">
      <dgm:prSet presAssocID="{441A1FE2-83F2-4CE7-B442-94981E460DF7}" presName="parentText" presStyleLbl="node1" presStyleIdx="6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483A76-7E40-4D36-87C3-05D9465C76D8}" type="pres">
      <dgm:prSet presAssocID="{F61470AA-36E6-4CA5-9D82-7E43D2278178}" presName="spacer" presStyleCnt="0"/>
      <dgm:spPr/>
      <dgm:t>
        <a:bodyPr/>
        <a:lstStyle/>
        <a:p>
          <a:endParaRPr lang="en-US"/>
        </a:p>
      </dgm:t>
    </dgm:pt>
    <dgm:pt modelId="{D3E42AB8-7815-4E6E-A5EA-A9941E42D0E5}" type="pres">
      <dgm:prSet presAssocID="{3F8EBE42-17C6-44E8-87E9-CA3A92E5B3F6}" presName="parentText" presStyleLbl="node1" presStyleIdx="7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748235-E1DC-4E3D-BC20-4935A868BA3D}" type="pres">
      <dgm:prSet presAssocID="{D97B3BB1-DC9C-4541-B466-F8189992CADE}" presName="spacer" presStyleCnt="0"/>
      <dgm:spPr/>
      <dgm:t>
        <a:bodyPr/>
        <a:lstStyle/>
        <a:p>
          <a:endParaRPr lang="en-US"/>
        </a:p>
      </dgm:t>
    </dgm:pt>
    <dgm:pt modelId="{26E64A7D-B491-481F-9E68-E4A863EACEBC}" type="pres">
      <dgm:prSet presAssocID="{FB4D3D29-5F6D-4705-BB88-FF8AA532197D}" presName="parentText" presStyleLbl="node1" presStyleIdx="8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E34CD-86BB-4897-80AA-595280105E50}" type="pres">
      <dgm:prSet presAssocID="{39F150CC-99BF-4925-A6E4-FB4D7FA33A4F}" presName="spacer" presStyleCnt="0"/>
      <dgm:spPr/>
      <dgm:t>
        <a:bodyPr/>
        <a:lstStyle/>
        <a:p>
          <a:endParaRPr lang="en-US"/>
        </a:p>
      </dgm:t>
    </dgm:pt>
    <dgm:pt modelId="{B9C99A0E-9755-428C-A556-14F485FAB99C}" type="pres">
      <dgm:prSet presAssocID="{99FA0615-8AF3-4552-A374-FB8CBCBC703B}" presName="parentText" presStyleLbl="node1" presStyleIdx="9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74FDC-31DE-4F08-A747-782ADD1E9B92}" type="pres">
      <dgm:prSet presAssocID="{2C92DE27-B274-454A-A2DB-C629692C7572}" presName="spacer" presStyleCnt="0"/>
      <dgm:spPr/>
      <dgm:t>
        <a:bodyPr/>
        <a:lstStyle/>
        <a:p>
          <a:endParaRPr lang="en-US"/>
        </a:p>
      </dgm:t>
    </dgm:pt>
    <dgm:pt modelId="{2E242EE2-4DD6-43B4-9687-8C74365A12FF}" type="pres">
      <dgm:prSet presAssocID="{8296C164-B460-482E-AD4F-628C0AB6D6E0}" presName="parentText" presStyleLbl="node1" presStyleIdx="10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5ECBEA-D290-4E81-8C62-D17EFB5FB642}" type="pres">
      <dgm:prSet presAssocID="{C627635C-4085-42D1-BDC3-6F67E2626744}" presName="spacer" presStyleCnt="0"/>
      <dgm:spPr/>
    </dgm:pt>
    <dgm:pt modelId="{06E74E0A-47CE-4BD8-9911-F8B422188881}" type="pres">
      <dgm:prSet presAssocID="{3BD5A8FE-0FE2-459C-8304-061D8EFCFE7D}" presName="parentText" presStyleLbl="node1" presStyleIdx="11" presStyleCnt="12" custLinFactNeighborY="-545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1338C7-DFD5-46A0-81DD-65CDC288FB5E}" type="presOf" srcId="{1986EA46-1FF8-4A34-92BE-6A1C9EDA72EF}" destId="{C9C6F057-7414-431B-8221-0158FC497B6B}" srcOrd="0" destOrd="0" presId="urn:microsoft.com/office/officeart/2005/8/layout/vList2"/>
    <dgm:cxn modelId="{6C42A34C-7367-47B5-8B4C-3F7D64244611}" srcId="{4F66652E-43D1-4466-A3E6-6153350FBFFD}" destId="{D67B375D-9521-4E5A-81A4-550F726EB069}" srcOrd="5" destOrd="0" parTransId="{E0220DDF-0753-4A70-BFA9-871E1858E8FF}" sibTransId="{746FFCEE-71FC-463E-B252-23F0016B4AD9}"/>
    <dgm:cxn modelId="{46609461-4C62-49C6-9D28-A363BBBF4E0B}" srcId="{4F66652E-43D1-4466-A3E6-6153350FBFFD}" destId="{99FA0615-8AF3-4552-A374-FB8CBCBC703B}" srcOrd="9" destOrd="0" parTransId="{D3A1C246-A23F-45DF-BCC5-8D34F02F90F2}" sibTransId="{2C92DE27-B274-454A-A2DB-C629692C7572}"/>
    <dgm:cxn modelId="{DE21B9B5-718E-47E0-A42E-210A353ADD55}" srcId="{4F66652E-43D1-4466-A3E6-6153350FBFFD}" destId="{C1231701-1F48-4BED-8D58-ED28E2A82813}" srcOrd="4" destOrd="0" parTransId="{C4C6201D-2F25-42B9-AB1B-206AEB4A4818}" sibTransId="{682805A9-4786-4AAB-BAA2-DD27575C25BC}"/>
    <dgm:cxn modelId="{09568405-D0FD-4EB9-9DE4-E92FB58F3078}" type="presOf" srcId="{425A273B-1D22-4A93-82E0-13B97A0F5246}" destId="{5A2C4168-AB49-4F81-B91E-F3B133DBD505}" srcOrd="0" destOrd="0" presId="urn:microsoft.com/office/officeart/2005/8/layout/vList2"/>
    <dgm:cxn modelId="{F07937AA-EE81-4543-81A0-1D94B45CDAFD}" srcId="{4F66652E-43D1-4466-A3E6-6153350FBFFD}" destId="{425A273B-1D22-4A93-82E0-13B97A0F5246}" srcOrd="1" destOrd="0" parTransId="{DDF10519-EE9C-45B5-95CA-611E89B93DE0}" sibTransId="{22758B34-C697-42A9-BC8C-32F8E0B4341C}"/>
    <dgm:cxn modelId="{069092E8-0978-47F6-8526-2A9E3A7DAE87}" type="presOf" srcId="{3F8EBE42-17C6-44E8-87E9-CA3A92E5B3F6}" destId="{D3E42AB8-7815-4E6E-A5EA-A9941E42D0E5}" srcOrd="0" destOrd="0" presId="urn:microsoft.com/office/officeart/2005/8/layout/vList2"/>
    <dgm:cxn modelId="{DD895049-5F26-4CFF-9A60-977329D5463E}" srcId="{4F66652E-43D1-4466-A3E6-6153350FBFFD}" destId="{441A1FE2-83F2-4CE7-B442-94981E460DF7}" srcOrd="6" destOrd="0" parTransId="{415983E3-6291-4352-B9AC-737EF745EE70}" sibTransId="{F61470AA-36E6-4CA5-9D82-7E43D2278178}"/>
    <dgm:cxn modelId="{412E715D-B9EC-4C9D-8D43-7277A491C043}" srcId="{4F66652E-43D1-4466-A3E6-6153350FBFFD}" destId="{3F8EBE42-17C6-44E8-87E9-CA3A92E5B3F6}" srcOrd="7" destOrd="0" parTransId="{EDA5F5D6-9BF2-4F3D-A8ED-6C7E1723902A}" sibTransId="{D97B3BB1-DC9C-4541-B466-F8189992CADE}"/>
    <dgm:cxn modelId="{165E1B31-179C-4BA0-B254-807264BB648E}" type="presOf" srcId="{4F66652E-43D1-4466-A3E6-6153350FBFFD}" destId="{241D6F0D-BC9E-4BD5-A43C-C9C4FA1E0EDA}" srcOrd="0" destOrd="0" presId="urn:microsoft.com/office/officeart/2005/8/layout/vList2"/>
    <dgm:cxn modelId="{9858E060-AE4F-4D06-94FD-275BA98EB6E1}" type="presOf" srcId="{441A1FE2-83F2-4CE7-B442-94981E460DF7}" destId="{B2463877-15F0-49ED-8616-D666D6D779F6}" srcOrd="0" destOrd="0" presId="urn:microsoft.com/office/officeart/2005/8/layout/vList2"/>
    <dgm:cxn modelId="{B62E1ADA-1126-445B-BA05-E956C3D9C3FB}" srcId="{4F66652E-43D1-4466-A3E6-6153350FBFFD}" destId="{8296C164-B460-482E-AD4F-628C0AB6D6E0}" srcOrd="10" destOrd="0" parTransId="{9F357776-94B2-48C9-BE20-2A3A494A7D97}" sibTransId="{C627635C-4085-42D1-BDC3-6F67E2626744}"/>
    <dgm:cxn modelId="{E00D1EBB-3777-42D0-9599-51104590C218}" srcId="{4F66652E-43D1-4466-A3E6-6153350FBFFD}" destId="{B689CA75-CAD3-4CB4-93E7-545E9B271D1B}" srcOrd="0" destOrd="0" parTransId="{EBB10BBF-A954-4C81-90F2-90CEE9E24214}" sibTransId="{C9F1B96D-1842-4DD7-8BEA-A49E3F3F3D7F}"/>
    <dgm:cxn modelId="{95B6848A-5807-41AE-8141-7FBEABBAB313}" type="presOf" srcId="{D67B375D-9521-4E5A-81A4-550F726EB069}" destId="{1AD8F166-6522-4ECF-9FCF-DB6CA826B965}" srcOrd="0" destOrd="0" presId="urn:microsoft.com/office/officeart/2005/8/layout/vList2"/>
    <dgm:cxn modelId="{4A76EE30-9828-45F5-9513-60E9EDE99656}" type="presOf" srcId="{FB4D3D29-5F6D-4705-BB88-FF8AA532197D}" destId="{26E64A7D-B491-481F-9E68-E4A863EACEBC}" srcOrd="0" destOrd="0" presId="urn:microsoft.com/office/officeart/2005/8/layout/vList2"/>
    <dgm:cxn modelId="{01EEABC6-EF0C-4F8F-A34B-00755F24603A}" type="presOf" srcId="{3BD5A8FE-0FE2-459C-8304-061D8EFCFE7D}" destId="{06E74E0A-47CE-4BD8-9911-F8B422188881}" srcOrd="0" destOrd="0" presId="urn:microsoft.com/office/officeart/2005/8/layout/vList2"/>
    <dgm:cxn modelId="{54055CD2-59AF-44E1-8D9F-C7CADEA05105}" type="presOf" srcId="{8296C164-B460-482E-AD4F-628C0AB6D6E0}" destId="{2E242EE2-4DD6-43B4-9687-8C74365A12FF}" srcOrd="0" destOrd="0" presId="urn:microsoft.com/office/officeart/2005/8/layout/vList2"/>
    <dgm:cxn modelId="{8E22A393-0DD9-4FC4-B79B-5866D08ED063}" srcId="{4F66652E-43D1-4466-A3E6-6153350FBFFD}" destId="{1986EA46-1FF8-4A34-92BE-6A1C9EDA72EF}" srcOrd="2" destOrd="0" parTransId="{A572F278-75B5-4C5D-B6D4-330787CE0E0A}" sibTransId="{EC497E4F-B58E-48D4-8EB1-B05168921FD7}"/>
    <dgm:cxn modelId="{7316F8B8-87BE-4472-827C-798C5EF3C079}" type="presOf" srcId="{3BA8981B-F65C-4D68-86F2-0C1C620AD7BF}" destId="{8EBFF946-EE39-495F-8C27-CECCA283A490}" srcOrd="0" destOrd="0" presId="urn:microsoft.com/office/officeart/2005/8/layout/vList2"/>
    <dgm:cxn modelId="{5480D9D0-DB23-4A9A-A0B8-E1615217E56E}" type="presOf" srcId="{99FA0615-8AF3-4552-A374-FB8CBCBC703B}" destId="{B9C99A0E-9755-428C-A556-14F485FAB99C}" srcOrd="0" destOrd="0" presId="urn:microsoft.com/office/officeart/2005/8/layout/vList2"/>
    <dgm:cxn modelId="{17D6C735-6788-4B15-ABDC-837C5A59C213}" srcId="{4F66652E-43D1-4466-A3E6-6153350FBFFD}" destId="{3BA8981B-F65C-4D68-86F2-0C1C620AD7BF}" srcOrd="3" destOrd="0" parTransId="{7D18BB81-389A-47E7-8410-7DD56C21795D}" sibTransId="{C8433E34-AA35-4321-9FC5-F1A9FD4B25E9}"/>
    <dgm:cxn modelId="{FF53C6A5-861B-4516-A11B-0556BDC9EFDE}" srcId="{4F66652E-43D1-4466-A3E6-6153350FBFFD}" destId="{3BD5A8FE-0FE2-459C-8304-061D8EFCFE7D}" srcOrd="11" destOrd="0" parTransId="{92332EE7-A69A-40CB-8A1F-CC3F2FFE2259}" sibTransId="{94AF3017-6A77-4A27-BBAE-4A0983888B67}"/>
    <dgm:cxn modelId="{2C64EF30-66DF-4DB8-A919-B714B2308E5A}" type="presOf" srcId="{C1231701-1F48-4BED-8D58-ED28E2A82813}" destId="{F9B09B46-9D5B-4986-8CEB-5D6D43504D57}" srcOrd="0" destOrd="0" presId="urn:microsoft.com/office/officeart/2005/8/layout/vList2"/>
    <dgm:cxn modelId="{20A09DEA-7A6B-4A8C-B255-3F14B7D756F0}" srcId="{4F66652E-43D1-4466-A3E6-6153350FBFFD}" destId="{FB4D3D29-5F6D-4705-BB88-FF8AA532197D}" srcOrd="8" destOrd="0" parTransId="{7E7BB22C-C4A1-4022-8C5B-2D39D4C35D56}" sibTransId="{39F150CC-99BF-4925-A6E4-FB4D7FA33A4F}"/>
    <dgm:cxn modelId="{E906413C-D885-479F-9A98-C0428AF2E561}" type="presOf" srcId="{B689CA75-CAD3-4CB4-93E7-545E9B271D1B}" destId="{D4B2B8DA-9742-44F7-A401-8908E04DE415}" srcOrd="0" destOrd="0" presId="urn:microsoft.com/office/officeart/2005/8/layout/vList2"/>
    <dgm:cxn modelId="{3384A0CA-4A68-4AC8-AF21-AC3AF61350B7}" type="presParOf" srcId="{241D6F0D-BC9E-4BD5-A43C-C9C4FA1E0EDA}" destId="{D4B2B8DA-9742-44F7-A401-8908E04DE415}" srcOrd="0" destOrd="0" presId="urn:microsoft.com/office/officeart/2005/8/layout/vList2"/>
    <dgm:cxn modelId="{CA92BFC2-F63F-4F82-B390-1C9D2A6B448C}" type="presParOf" srcId="{241D6F0D-BC9E-4BD5-A43C-C9C4FA1E0EDA}" destId="{C207EABB-668B-4C2A-BC98-D4422B4D01A5}" srcOrd="1" destOrd="0" presId="urn:microsoft.com/office/officeart/2005/8/layout/vList2"/>
    <dgm:cxn modelId="{87527E00-4C15-45E1-9E35-D69B91BC2A89}" type="presParOf" srcId="{241D6F0D-BC9E-4BD5-A43C-C9C4FA1E0EDA}" destId="{5A2C4168-AB49-4F81-B91E-F3B133DBD505}" srcOrd="2" destOrd="0" presId="urn:microsoft.com/office/officeart/2005/8/layout/vList2"/>
    <dgm:cxn modelId="{681912F1-9BAE-4400-9B16-8D72C17FBE9C}" type="presParOf" srcId="{241D6F0D-BC9E-4BD5-A43C-C9C4FA1E0EDA}" destId="{CDDFD4DF-DC4F-410A-9329-F515E789562C}" srcOrd="3" destOrd="0" presId="urn:microsoft.com/office/officeart/2005/8/layout/vList2"/>
    <dgm:cxn modelId="{DB190161-091D-4B55-9CC8-3EC0FAFD9471}" type="presParOf" srcId="{241D6F0D-BC9E-4BD5-A43C-C9C4FA1E0EDA}" destId="{C9C6F057-7414-431B-8221-0158FC497B6B}" srcOrd="4" destOrd="0" presId="urn:microsoft.com/office/officeart/2005/8/layout/vList2"/>
    <dgm:cxn modelId="{14CD6852-58A2-4BFA-B9BC-84F58734DB2F}" type="presParOf" srcId="{241D6F0D-BC9E-4BD5-A43C-C9C4FA1E0EDA}" destId="{B1EDA59E-6EB1-4C7B-86A9-252E67265CED}" srcOrd="5" destOrd="0" presId="urn:microsoft.com/office/officeart/2005/8/layout/vList2"/>
    <dgm:cxn modelId="{0D3FA650-8711-4B29-BD7F-9BF5C975444C}" type="presParOf" srcId="{241D6F0D-BC9E-4BD5-A43C-C9C4FA1E0EDA}" destId="{8EBFF946-EE39-495F-8C27-CECCA283A490}" srcOrd="6" destOrd="0" presId="urn:microsoft.com/office/officeart/2005/8/layout/vList2"/>
    <dgm:cxn modelId="{345EAE47-33DA-4997-A654-639E216147DB}" type="presParOf" srcId="{241D6F0D-BC9E-4BD5-A43C-C9C4FA1E0EDA}" destId="{B052FA86-6B85-4294-B427-998239FD06A4}" srcOrd="7" destOrd="0" presId="urn:microsoft.com/office/officeart/2005/8/layout/vList2"/>
    <dgm:cxn modelId="{0D8BD827-D072-421A-B794-2A7C598FC74A}" type="presParOf" srcId="{241D6F0D-BC9E-4BD5-A43C-C9C4FA1E0EDA}" destId="{F9B09B46-9D5B-4986-8CEB-5D6D43504D57}" srcOrd="8" destOrd="0" presId="urn:microsoft.com/office/officeart/2005/8/layout/vList2"/>
    <dgm:cxn modelId="{A10C251E-530E-4DD2-89B9-E1ED4DE541E3}" type="presParOf" srcId="{241D6F0D-BC9E-4BD5-A43C-C9C4FA1E0EDA}" destId="{FF7D33BA-F531-49AB-B62F-C803D922C61F}" srcOrd="9" destOrd="0" presId="urn:microsoft.com/office/officeart/2005/8/layout/vList2"/>
    <dgm:cxn modelId="{2D65A496-01E7-4924-9646-2A103B671707}" type="presParOf" srcId="{241D6F0D-BC9E-4BD5-A43C-C9C4FA1E0EDA}" destId="{1AD8F166-6522-4ECF-9FCF-DB6CA826B965}" srcOrd="10" destOrd="0" presId="urn:microsoft.com/office/officeart/2005/8/layout/vList2"/>
    <dgm:cxn modelId="{EDA27226-D58B-4599-9AEC-C3F64D3E56E1}" type="presParOf" srcId="{241D6F0D-BC9E-4BD5-A43C-C9C4FA1E0EDA}" destId="{C48CD754-C4E3-474B-835E-A67E2DF68772}" srcOrd="11" destOrd="0" presId="urn:microsoft.com/office/officeart/2005/8/layout/vList2"/>
    <dgm:cxn modelId="{B4D26227-A62C-44E6-9FC8-B85F5B03AA42}" type="presParOf" srcId="{241D6F0D-BC9E-4BD5-A43C-C9C4FA1E0EDA}" destId="{B2463877-15F0-49ED-8616-D666D6D779F6}" srcOrd="12" destOrd="0" presId="urn:microsoft.com/office/officeart/2005/8/layout/vList2"/>
    <dgm:cxn modelId="{DB2C061F-9883-4301-B19A-1935BB7F109B}" type="presParOf" srcId="{241D6F0D-BC9E-4BD5-A43C-C9C4FA1E0EDA}" destId="{77483A76-7E40-4D36-87C3-05D9465C76D8}" srcOrd="13" destOrd="0" presId="urn:microsoft.com/office/officeart/2005/8/layout/vList2"/>
    <dgm:cxn modelId="{4BEBCA5E-5F15-4E98-BCD0-776F44012669}" type="presParOf" srcId="{241D6F0D-BC9E-4BD5-A43C-C9C4FA1E0EDA}" destId="{D3E42AB8-7815-4E6E-A5EA-A9941E42D0E5}" srcOrd="14" destOrd="0" presId="urn:microsoft.com/office/officeart/2005/8/layout/vList2"/>
    <dgm:cxn modelId="{0B4E60DE-0418-4D48-BD82-F50DD88A4651}" type="presParOf" srcId="{241D6F0D-BC9E-4BD5-A43C-C9C4FA1E0EDA}" destId="{01748235-E1DC-4E3D-BC20-4935A868BA3D}" srcOrd="15" destOrd="0" presId="urn:microsoft.com/office/officeart/2005/8/layout/vList2"/>
    <dgm:cxn modelId="{BBDA596A-651D-4F24-B43F-34ABEE0E6430}" type="presParOf" srcId="{241D6F0D-BC9E-4BD5-A43C-C9C4FA1E0EDA}" destId="{26E64A7D-B491-481F-9E68-E4A863EACEBC}" srcOrd="16" destOrd="0" presId="urn:microsoft.com/office/officeart/2005/8/layout/vList2"/>
    <dgm:cxn modelId="{B53747DD-472F-4548-9597-5F6D8A544668}" type="presParOf" srcId="{241D6F0D-BC9E-4BD5-A43C-C9C4FA1E0EDA}" destId="{8DEE34CD-86BB-4897-80AA-595280105E50}" srcOrd="17" destOrd="0" presId="urn:microsoft.com/office/officeart/2005/8/layout/vList2"/>
    <dgm:cxn modelId="{48F064B7-FA81-4EF9-A330-F53A5C8C82A1}" type="presParOf" srcId="{241D6F0D-BC9E-4BD5-A43C-C9C4FA1E0EDA}" destId="{B9C99A0E-9755-428C-A556-14F485FAB99C}" srcOrd="18" destOrd="0" presId="urn:microsoft.com/office/officeart/2005/8/layout/vList2"/>
    <dgm:cxn modelId="{086539A5-AA7D-4893-834A-88084980649F}" type="presParOf" srcId="{241D6F0D-BC9E-4BD5-A43C-C9C4FA1E0EDA}" destId="{A2574FDC-31DE-4F08-A747-782ADD1E9B92}" srcOrd="19" destOrd="0" presId="urn:microsoft.com/office/officeart/2005/8/layout/vList2"/>
    <dgm:cxn modelId="{11DDEA3B-2577-40FE-83B6-C6AA8CCF805F}" type="presParOf" srcId="{241D6F0D-BC9E-4BD5-A43C-C9C4FA1E0EDA}" destId="{2E242EE2-4DD6-43B4-9687-8C74365A12FF}" srcOrd="20" destOrd="0" presId="urn:microsoft.com/office/officeart/2005/8/layout/vList2"/>
    <dgm:cxn modelId="{F0EF54B0-966A-4204-A96F-294F8E4B44B5}" type="presParOf" srcId="{241D6F0D-BC9E-4BD5-A43C-C9C4FA1E0EDA}" destId="{375ECBEA-D290-4E81-8C62-D17EFB5FB642}" srcOrd="21" destOrd="0" presId="urn:microsoft.com/office/officeart/2005/8/layout/vList2"/>
    <dgm:cxn modelId="{4E89EF7F-01EC-4ECC-A5F5-D91161540801}" type="presParOf" srcId="{241D6F0D-BC9E-4BD5-A43C-C9C4FA1E0EDA}" destId="{06E74E0A-47CE-4BD8-9911-F8B422188881}" srcOrd="2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81EC88-3B9F-4B8D-B6BB-3CCA0FBA59CE}" type="doc">
      <dgm:prSet loTypeId="urn:microsoft.com/office/officeart/2005/8/layout/vList2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B2E3645E-F860-4611-9DAA-FCEB018F1409}">
      <dgm:prSet custT="1"/>
      <dgm:spPr/>
      <dgm:t>
        <a:bodyPr/>
        <a:lstStyle/>
        <a:p>
          <a:pPr algn="justLow" rtl="1">
            <a:lnSpc>
              <a:spcPct val="100000"/>
            </a:lnSpc>
          </a:pPr>
          <a:r>
            <a:rPr lang="fa-IR" sz="2000" b="1" dirty="0" smtClean="0">
              <a:cs typeface="B Mitra" panose="00000400000000000000" pitchFamily="2" charset="-78"/>
            </a:rPr>
            <a:t>پروژه جدید، نیمه تمام و آماده بهره برداری</a:t>
          </a:r>
          <a:endParaRPr lang="en-US" sz="2000" b="1" dirty="0">
            <a:cs typeface="B Mitra" panose="00000400000000000000" pitchFamily="2" charset="-78"/>
          </a:endParaRPr>
        </a:p>
      </dgm:t>
    </dgm:pt>
    <dgm:pt modelId="{77CCF825-9867-4C9C-A71A-4F35824D5100}" type="parTrans" cxnId="{10011710-428E-4CF5-96BB-F2A2B8018A97}">
      <dgm:prSet/>
      <dgm:spPr/>
      <dgm:t>
        <a:bodyPr/>
        <a:lstStyle/>
        <a:p>
          <a:pPr algn="justLow">
            <a:lnSpc>
              <a:spcPct val="100000"/>
            </a:lnSpc>
          </a:pPr>
          <a:endParaRPr lang="en-US" sz="2000" b="1">
            <a:cs typeface="B Mitra" panose="00000400000000000000" pitchFamily="2" charset="-78"/>
          </a:endParaRPr>
        </a:p>
      </dgm:t>
    </dgm:pt>
    <dgm:pt modelId="{E254F7DD-3CDD-4E0C-AD2F-EF654F142461}" type="sibTrans" cxnId="{10011710-428E-4CF5-96BB-F2A2B8018A97}">
      <dgm:prSet/>
      <dgm:spPr/>
      <dgm:t>
        <a:bodyPr/>
        <a:lstStyle/>
        <a:p>
          <a:pPr algn="justLow">
            <a:lnSpc>
              <a:spcPct val="100000"/>
            </a:lnSpc>
          </a:pPr>
          <a:endParaRPr lang="en-US" sz="2000" b="1">
            <a:cs typeface="B Mitra" panose="00000400000000000000" pitchFamily="2" charset="-78"/>
          </a:endParaRPr>
        </a:p>
      </dgm:t>
    </dgm:pt>
    <dgm:pt modelId="{A2EB78EA-90EB-4EF1-9E17-2A167C9FD077}">
      <dgm:prSet custT="1"/>
      <dgm:spPr/>
      <dgm:t>
        <a:bodyPr/>
        <a:lstStyle/>
        <a:p>
          <a:pPr algn="justLow" rtl="1">
            <a:lnSpc>
              <a:spcPct val="100000"/>
            </a:lnSpc>
          </a:pPr>
          <a:r>
            <a:rPr lang="fa-IR" sz="2000" b="1" dirty="0" smtClean="0">
              <a:cs typeface="B Mitra" panose="00000400000000000000" pitchFamily="2" charset="-78"/>
            </a:rPr>
            <a:t>کارشناس قیمت گذاری</a:t>
          </a:r>
          <a:endParaRPr lang="en-US" sz="2000" b="1" dirty="0">
            <a:cs typeface="B Mitra" panose="00000400000000000000" pitchFamily="2" charset="-78"/>
          </a:endParaRPr>
        </a:p>
      </dgm:t>
    </dgm:pt>
    <dgm:pt modelId="{40FE3F90-4981-4D68-AEFF-BE60E2B10D7B}" type="parTrans" cxnId="{A33A1115-30BD-42CB-8B1C-6E38127F76EC}">
      <dgm:prSet/>
      <dgm:spPr/>
      <dgm:t>
        <a:bodyPr/>
        <a:lstStyle/>
        <a:p>
          <a:pPr algn="justLow">
            <a:lnSpc>
              <a:spcPct val="100000"/>
            </a:lnSpc>
          </a:pPr>
          <a:endParaRPr lang="en-US" sz="2000" b="1">
            <a:cs typeface="B Mitra" panose="00000400000000000000" pitchFamily="2" charset="-78"/>
          </a:endParaRPr>
        </a:p>
      </dgm:t>
    </dgm:pt>
    <dgm:pt modelId="{BEE58E22-E65F-4360-A9B3-CBDD16768EB6}" type="sibTrans" cxnId="{A33A1115-30BD-42CB-8B1C-6E38127F76EC}">
      <dgm:prSet/>
      <dgm:spPr/>
      <dgm:t>
        <a:bodyPr/>
        <a:lstStyle/>
        <a:p>
          <a:pPr algn="justLow">
            <a:lnSpc>
              <a:spcPct val="100000"/>
            </a:lnSpc>
          </a:pPr>
          <a:endParaRPr lang="en-US" sz="2000" b="1">
            <a:cs typeface="B Mitra" panose="00000400000000000000" pitchFamily="2" charset="-78"/>
          </a:endParaRPr>
        </a:p>
      </dgm:t>
    </dgm:pt>
    <dgm:pt modelId="{DB2C8F53-989F-4B2A-B940-0AE9F77BE5AC}">
      <dgm:prSet custT="1"/>
      <dgm:spPr/>
      <dgm:t>
        <a:bodyPr/>
        <a:lstStyle/>
        <a:p>
          <a:pPr algn="justLow" rtl="1">
            <a:lnSpc>
              <a:spcPct val="100000"/>
            </a:lnSpc>
          </a:pPr>
          <a:r>
            <a:rPr lang="fa-IR" sz="2000" b="1" dirty="0" smtClean="0">
              <a:cs typeface="B Mitra" panose="00000400000000000000" pitchFamily="2" charset="-78"/>
            </a:rPr>
            <a:t>سرمایه گذار</a:t>
          </a:r>
          <a:endParaRPr lang="en-US" sz="2000" b="1" dirty="0">
            <a:cs typeface="B Mitra" panose="00000400000000000000" pitchFamily="2" charset="-78"/>
          </a:endParaRPr>
        </a:p>
      </dgm:t>
    </dgm:pt>
    <dgm:pt modelId="{9A06B5AB-A832-4722-8E19-38478177B951}" type="parTrans" cxnId="{336A740C-9DAC-4A56-8B51-838CE7A727E3}">
      <dgm:prSet/>
      <dgm:spPr/>
      <dgm:t>
        <a:bodyPr/>
        <a:lstStyle/>
        <a:p>
          <a:pPr algn="justLow">
            <a:lnSpc>
              <a:spcPct val="100000"/>
            </a:lnSpc>
          </a:pPr>
          <a:endParaRPr lang="en-US" sz="2000" b="1">
            <a:cs typeface="B Mitra" panose="00000400000000000000" pitchFamily="2" charset="-78"/>
          </a:endParaRPr>
        </a:p>
      </dgm:t>
    </dgm:pt>
    <dgm:pt modelId="{51BBE6BE-4423-4AE7-BE05-D03D3CA88607}" type="sibTrans" cxnId="{336A740C-9DAC-4A56-8B51-838CE7A727E3}">
      <dgm:prSet/>
      <dgm:spPr/>
      <dgm:t>
        <a:bodyPr/>
        <a:lstStyle/>
        <a:p>
          <a:pPr algn="justLow">
            <a:lnSpc>
              <a:spcPct val="100000"/>
            </a:lnSpc>
          </a:pPr>
          <a:endParaRPr lang="en-US" sz="2000" b="1">
            <a:cs typeface="B Mitra" panose="00000400000000000000" pitchFamily="2" charset="-78"/>
          </a:endParaRPr>
        </a:p>
      </dgm:t>
    </dgm:pt>
    <dgm:pt modelId="{3C964721-56B1-422B-85A6-D4595FDB50B5}">
      <dgm:prSet custT="1"/>
      <dgm:spPr/>
      <dgm:t>
        <a:bodyPr/>
        <a:lstStyle/>
        <a:p>
          <a:pPr algn="justLow" rtl="1">
            <a:lnSpc>
              <a:spcPct val="100000"/>
            </a:lnSpc>
          </a:pPr>
          <a:r>
            <a:rPr lang="fa-IR" sz="1800" b="1" spc="0" baseline="0" dirty="0" smtClean="0">
              <a:cs typeface="B Nazanin" pitchFamily="2" charset="-78"/>
            </a:rPr>
            <a:t>پروژه جدید خودگردان- نیازی به کسب مجوز ماده (23) قانون الحاق (2) ندارد</a:t>
          </a:r>
          <a:endParaRPr lang="en-US" sz="1800" b="1" spc="0" baseline="0" dirty="0">
            <a:cs typeface="B Nazanin" pitchFamily="2" charset="-78"/>
          </a:endParaRPr>
        </a:p>
      </dgm:t>
    </dgm:pt>
    <dgm:pt modelId="{69ED6670-E9EA-423D-A57D-D385CF3212DD}" type="parTrans" cxnId="{EDF668CA-451F-4642-8C5C-9D0F65AE7093}">
      <dgm:prSet/>
      <dgm:spPr/>
      <dgm:t>
        <a:bodyPr/>
        <a:lstStyle/>
        <a:p>
          <a:pPr algn="justLow">
            <a:lnSpc>
              <a:spcPct val="100000"/>
            </a:lnSpc>
          </a:pPr>
          <a:endParaRPr lang="en-US" sz="2000" b="1">
            <a:cs typeface="B Mitra" panose="00000400000000000000" pitchFamily="2" charset="-78"/>
          </a:endParaRPr>
        </a:p>
      </dgm:t>
    </dgm:pt>
    <dgm:pt modelId="{C5250067-95DE-40AA-8FE4-D05E7B045316}" type="sibTrans" cxnId="{EDF668CA-451F-4642-8C5C-9D0F65AE7093}">
      <dgm:prSet/>
      <dgm:spPr/>
      <dgm:t>
        <a:bodyPr/>
        <a:lstStyle/>
        <a:p>
          <a:pPr algn="justLow">
            <a:lnSpc>
              <a:spcPct val="100000"/>
            </a:lnSpc>
          </a:pPr>
          <a:endParaRPr lang="en-US" sz="2000" b="1">
            <a:cs typeface="B Mitra" panose="00000400000000000000" pitchFamily="2" charset="-78"/>
          </a:endParaRPr>
        </a:p>
      </dgm:t>
    </dgm:pt>
    <dgm:pt modelId="{45C8EE79-CFDE-4C94-88C6-88E6D58EB300}">
      <dgm:prSet custT="1"/>
      <dgm:spPr/>
      <dgm:t>
        <a:bodyPr/>
        <a:lstStyle/>
        <a:p>
          <a:pPr algn="justLow" rtl="1">
            <a:lnSpc>
              <a:spcPct val="100000"/>
            </a:lnSpc>
          </a:pPr>
          <a:r>
            <a:rPr lang="fa-IR" sz="1800" b="1" spc="0" baseline="0" dirty="0" smtClean="0">
              <a:cs typeface="B Nazanin" pitchFamily="2" charset="-78"/>
            </a:rPr>
            <a:t>شخص حقیقی یا حقوقی تعیین کننده قیمت اولیه طرح شامل کارشناس رسمی یا هیات کارشناسی متناسب در حدود صلاحیت حرفه ای به انتخاب کارگروه واگذاری</a:t>
          </a:r>
          <a:endParaRPr lang="en-US" sz="1800" b="1" spc="0" baseline="0" dirty="0">
            <a:cs typeface="B Nazanin" pitchFamily="2" charset="-78"/>
          </a:endParaRPr>
        </a:p>
      </dgm:t>
    </dgm:pt>
    <dgm:pt modelId="{2809B428-EE79-4A02-8A87-7CD1397E8771}" type="parTrans" cxnId="{4C39AF4F-0FF5-4E02-A4EC-3477B44390F5}">
      <dgm:prSet/>
      <dgm:spPr/>
      <dgm:t>
        <a:bodyPr/>
        <a:lstStyle/>
        <a:p>
          <a:pPr algn="justLow">
            <a:lnSpc>
              <a:spcPct val="100000"/>
            </a:lnSpc>
          </a:pPr>
          <a:endParaRPr lang="en-US" sz="2000" b="1">
            <a:cs typeface="B Mitra" panose="00000400000000000000" pitchFamily="2" charset="-78"/>
          </a:endParaRPr>
        </a:p>
      </dgm:t>
    </dgm:pt>
    <dgm:pt modelId="{6F24AA60-EBD2-496E-92A1-DCCBF0E7F474}" type="sibTrans" cxnId="{4C39AF4F-0FF5-4E02-A4EC-3477B44390F5}">
      <dgm:prSet/>
      <dgm:spPr/>
      <dgm:t>
        <a:bodyPr/>
        <a:lstStyle/>
        <a:p>
          <a:pPr algn="justLow">
            <a:lnSpc>
              <a:spcPct val="100000"/>
            </a:lnSpc>
          </a:pPr>
          <a:endParaRPr lang="en-US" sz="2000" b="1">
            <a:cs typeface="B Mitra" panose="00000400000000000000" pitchFamily="2" charset="-78"/>
          </a:endParaRPr>
        </a:p>
      </dgm:t>
    </dgm:pt>
    <dgm:pt modelId="{E1FA4E99-C641-48E7-AC7C-3E5632BADACC}">
      <dgm:prSet custT="1"/>
      <dgm:spPr/>
      <dgm:t>
        <a:bodyPr/>
        <a:lstStyle/>
        <a:p>
          <a:pPr algn="justLow" rtl="1">
            <a:lnSpc>
              <a:spcPct val="100000"/>
            </a:lnSpc>
          </a:pPr>
          <a:r>
            <a:rPr lang="fa-IR" sz="1800" b="1" dirty="0" smtClean="0">
              <a:cs typeface="B Nazanin" pitchFamily="2" charset="-78"/>
            </a:rPr>
            <a:t>اشخاص حقیقی و حقوقی غیردولتی (شامل بخش خصوصی، تعاونی و نهادهای عمومی غیردولتی با لحاظ ضوابط تبصره ماده 4)</a:t>
          </a:r>
          <a:endParaRPr lang="en-US" sz="1800" b="1" dirty="0">
            <a:cs typeface="B Nazanin" pitchFamily="2" charset="-78"/>
          </a:endParaRPr>
        </a:p>
      </dgm:t>
    </dgm:pt>
    <dgm:pt modelId="{1AACBED9-DE58-483C-8224-248CE8DBA2E1}" type="parTrans" cxnId="{7A172C81-DF0F-4418-9851-4AEAC3725B85}">
      <dgm:prSet/>
      <dgm:spPr/>
      <dgm:t>
        <a:bodyPr/>
        <a:lstStyle/>
        <a:p>
          <a:pPr algn="justLow">
            <a:lnSpc>
              <a:spcPct val="100000"/>
            </a:lnSpc>
          </a:pPr>
          <a:endParaRPr lang="en-US" sz="2000" b="1">
            <a:cs typeface="B Mitra" panose="00000400000000000000" pitchFamily="2" charset="-78"/>
          </a:endParaRPr>
        </a:p>
      </dgm:t>
    </dgm:pt>
    <dgm:pt modelId="{9923687A-5F6E-42A3-8F09-43401375CE8D}" type="sibTrans" cxnId="{7A172C81-DF0F-4418-9851-4AEAC3725B85}">
      <dgm:prSet/>
      <dgm:spPr/>
      <dgm:t>
        <a:bodyPr/>
        <a:lstStyle/>
        <a:p>
          <a:pPr algn="justLow">
            <a:lnSpc>
              <a:spcPct val="100000"/>
            </a:lnSpc>
          </a:pPr>
          <a:endParaRPr lang="en-US" sz="2000" b="1">
            <a:cs typeface="B Mitra" panose="00000400000000000000" pitchFamily="2" charset="-78"/>
          </a:endParaRPr>
        </a:p>
      </dgm:t>
    </dgm:pt>
    <dgm:pt modelId="{8728C05E-AD5F-45D6-9816-284FB184A0F6}">
      <dgm:prSet custT="1"/>
      <dgm:spPr/>
      <dgm:t>
        <a:bodyPr/>
        <a:lstStyle/>
        <a:p>
          <a:pPr algn="justLow" rtl="1">
            <a:lnSpc>
              <a:spcPct val="100000"/>
            </a:lnSpc>
          </a:pPr>
          <a:r>
            <a:rPr lang="fa-IR" sz="2000" b="1" dirty="0" smtClean="0">
              <a:cs typeface="B Mitra" panose="00000400000000000000" pitchFamily="2" charset="-78"/>
            </a:rPr>
            <a:t>قیمت اولیه- برای فروش یا اجاره</a:t>
          </a:r>
          <a:endParaRPr lang="en-US" sz="2000" b="1" dirty="0">
            <a:cs typeface="B Mitra" panose="00000400000000000000" pitchFamily="2" charset="-78"/>
          </a:endParaRPr>
        </a:p>
      </dgm:t>
    </dgm:pt>
    <dgm:pt modelId="{7A646BB6-6A18-45A6-8CCF-6A11109D26A9}" type="parTrans" cxnId="{F7EE4690-2A37-4B7A-B354-8BE31B824D38}">
      <dgm:prSet/>
      <dgm:spPr/>
      <dgm:t>
        <a:bodyPr/>
        <a:lstStyle/>
        <a:p>
          <a:endParaRPr lang="en-US" sz="2000"/>
        </a:p>
      </dgm:t>
    </dgm:pt>
    <dgm:pt modelId="{3CC5A33B-88D3-40AF-B25C-0C737C32D5FD}" type="sibTrans" cxnId="{F7EE4690-2A37-4B7A-B354-8BE31B824D38}">
      <dgm:prSet/>
      <dgm:spPr/>
      <dgm:t>
        <a:bodyPr/>
        <a:lstStyle/>
        <a:p>
          <a:endParaRPr lang="en-US" sz="2000"/>
        </a:p>
      </dgm:t>
    </dgm:pt>
    <dgm:pt modelId="{735A08FD-C271-4547-AB2A-5EACD8F3A5A8}">
      <dgm:prSet custT="1"/>
      <dgm:spPr/>
      <dgm:t>
        <a:bodyPr/>
        <a:lstStyle/>
        <a:p>
          <a:pPr algn="justLow" rtl="1">
            <a:lnSpc>
              <a:spcPct val="100000"/>
            </a:lnSpc>
          </a:pPr>
          <a:r>
            <a:rPr lang="fa-IR" sz="1800" b="1" spc="0" baseline="0" dirty="0" smtClean="0">
              <a:cs typeface="B Nazanin" pitchFamily="2" charset="-78"/>
            </a:rPr>
            <a:t>قیمت فروش، اجاره و یا سایر روش‌های واگذاری که توسط کارشناس قیمت‌گذاری بر اساس اسناد هزینه‌کرد طرح یا پروژه، قیمت روز و یا ارزش بازدهی سرمایه‌گذاری در طرح یا پروژه محاسبه شده و توسط کارگروه واگذاری مورد تأیید قرار می‌گیرد.</a:t>
          </a:r>
          <a:endParaRPr lang="en-US" sz="1800" b="1" spc="0" baseline="0" dirty="0">
            <a:cs typeface="B Nazanin" pitchFamily="2" charset="-78"/>
          </a:endParaRPr>
        </a:p>
      </dgm:t>
    </dgm:pt>
    <dgm:pt modelId="{E3F828BA-32CE-47ED-BAD7-C8F38924ED41}" type="sibTrans" cxnId="{841D5C31-1F9C-4DEE-BC63-014DA0F0DF75}">
      <dgm:prSet/>
      <dgm:spPr/>
      <dgm:t>
        <a:bodyPr/>
        <a:lstStyle/>
        <a:p>
          <a:endParaRPr lang="en-US" sz="2000"/>
        </a:p>
      </dgm:t>
    </dgm:pt>
    <dgm:pt modelId="{F89FA8D1-F2A2-4E9E-8471-B9F4EAD42B5D}" type="parTrans" cxnId="{841D5C31-1F9C-4DEE-BC63-014DA0F0DF75}">
      <dgm:prSet/>
      <dgm:spPr/>
      <dgm:t>
        <a:bodyPr/>
        <a:lstStyle/>
        <a:p>
          <a:endParaRPr lang="en-US" sz="2000"/>
        </a:p>
      </dgm:t>
    </dgm:pt>
    <dgm:pt modelId="{082DDFA5-C2A7-4E2F-AE9E-AB65C871072F}">
      <dgm:prSet custT="1"/>
      <dgm:spPr/>
      <dgm:t>
        <a:bodyPr/>
        <a:lstStyle/>
        <a:p>
          <a:pPr algn="justLow" rtl="1">
            <a:lnSpc>
              <a:spcPct val="100000"/>
            </a:lnSpc>
          </a:pPr>
          <a:r>
            <a:rPr lang="fa-IR" sz="1800" b="1" spc="0" baseline="0" dirty="0" smtClean="0">
              <a:cs typeface="B Nazanin" pitchFamily="2" charset="-78"/>
            </a:rPr>
            <a:t>پروژه جدید غیرخودگردان- در ابتدا نیاز به کسب مجوز ماده (23) قانون الحاق (2) دارد</a:t>
          </a:r>
          <a:endParaRPr lang="en-US" sz="1800" b="1" spc="0" baseline="0" dirty="0">
            <a:cs typeface="B Nazanin" pitchFamily="2" charset="-78"/>
          </a:endParaRPr>
        </a:p>
      </dgm:t>
    </dgm:pt>
    <dgm:pt modelId="{6A82CBAC-8322-42B3-82CE-4256AB869072}" type="parTrans" cxnId="{C700965B-C2BE-4800-AD4E-5EB9F6FE47C7}">
      <dgm:prSet/>
      <dgm:spPr/>
      <dgm:t>
        <a:bodyPr/>
        <a:lstStyle/>
        <a:p>
          <a:endParaRPr lang="en-US"/>
        </a:p>
      </dgm:t>
    </dgm:pt>
    <dgm:pt modelId="{9D89737F-132A-4F0F-813C-E3C6A9AA87CA}" type="sibTrans" cxnId="{C700965B-C2BE-4800-AD4E-5EB9F6FE47C7}">
      <dgm:prSet/>
      <dgm:spPr/>
      <dgm:t>
        <a:bodyPr/>
        <a:lstStyle/>
        <a:p>
          <a:endParaRPr lang="en-US"/>
        </a:p>
      </dgm:t>
    </dgm:pt>
    <dgm:pt modelId="{20A6B06E-AEE0-44A4-B2DE-AE91D26DC1DC}">
      <dgm:prSet custT="1"/>
      <dgm:spPr/>
      <dgm:t>
        <a:bodyPr/>
        <a:lstStyle/>
        <a:p>
          <a:pPr algn="justLow" rtl="1">
            <a:lnSpc>
              <a:spcPct val="100000"/>
            </a:lnSpc>
          </a:pPr>
          <a:r>
            <a:rPr lang="fa-IR" sz="1800" b="1" spc="0" baseline="0" dirty="0" smtClean="0">
              <a:cs typeface="B Nazanin" pitchFamily="2" charset="-78"/>
            </a:rPr>
            <a:t>پروژه نیمه تمام- تعهد دولت در بودجه سنواتی پادار شده و پیشرفت آن صفر تا کمتر از 100 درصد باشد</a:t>
          </a:r>
          <a:endParaRPr lang="en-US" sz="1800" b="1" spc="0" baseline="0" dirty="0">
            <a:cs typeface="B Nazanin" pitchFamily="2" charset="-78"/>
          </a:endParaRPr>
        </a:p>
      </dgm:t>
    </dgm:pt>
    <dgm:pt modelId="{F8DB1152-D59C-4AF1-B344-2B9F3B921C29}" type="parTrans" cxnId="{A39ED8F5-214B-42F9-846D-F29C30FE7D2F}">
      <dgm:prSet/>
      <dgm:spPr/>
      <dgm:t>
        <a:bodyPr/>
        <a:lstStyle/>
        <a:p>
          <a:endParaRPr lang="en-US"/>
        </a:p>
      </dgm:t>
    </dgm:pt>
    <dgm:pt modelId="{2F13DC89-C65B-4176-884C-CE50A1CC78F3}" type="sibTrans" cxnId="{A39ED8F5-214B-42F9-846D-F29C30FE7D2F}">
      <dgm:prSet/>
      <dgm:spPr/>
      <dgm:t>
        <a:bodyPr/>
        <a:lstStyle/>
        <a:p>
          <a:endParaRPr lang="en-US"/>
        </a:p>
      </dgm:t>
    </dgm:pt>
    <dgm:pt modelId="{4E1D0810-C893-41E9-AC11-EE5AEA3E0BCC}">
      <dgm:prSet custT="1"/>
      <dgm:spPr/>
      <dgm:t>
        <a:bodyPr/>
        <a:lstStyle/>
        <a:p>
          <a:pPr algn="justLow" rtl="1">
            <a:lnSpc>
              <a:spcPct val="100000"/>
            </a:lnSpc>
          </a:pPr>
          <a:r>
            <a:rPr lang="fa-IR" sz="1800" b="1" spc="0" baseline="0" dirty="0" smtClean="0">
              <a:cs typeface="B Nazanin" pitchFamily="2" charset="-78"/>
            </a:rPr>
            <a:t>پروژه در حال بهره برداری (استفاده از ظرفیت تبصره 19 قانون بودجه 1397)</a:t>
          </a:r>
          <a:endParaRPr lang="en-US" sz="1800" b="1" spc="0" baseline="0" dirty="0">
            <a:cs typeface="B Nazanin" pitchFamily="2" charset="-78"/>
          </a:endParaRPr>
        </a:p>
      </dgm:t>
    </dgm:pt>
    <dgm:pt modelId="{DC025E9C-7AEE-4B02-91A3-BE7C57CA6768}" type="parTrans" cxnId="{B6266465-E3C9-4A07-8E0E-F9B966D455AC}">
      <dgm:prSet/>
      <dgm:spPr/>
      <dgm:t>
        <a:bodyPr/>
        <a:lstStyle/>
        <a:p>
          <a:endParaRPr lang="en-US"/>
        </a:p>
      </dgm:t>
    </dgm:pt>
    <dgm:pt modelId="{ED012E46-6CCE-4CDF-AF08-99EC7434127C}" type="sibTrans" cxnId="{B6266465-E3C9-4A07-8E0E-F9B966D455AC}">
      <dgm:prSet/>
      <dgm:spPr/>
      <dgm:t>
        <a:bodyPr/>
        <a:lstStyle/>
        <a:p>
          <a:endParaRPr lang="en-US"/>
        </a:p>
      </dgm:t>
    </dgm:pt>
    <dgm:pt modelId="{72ED7685-E22B-4CEF-A1C6-4CB9D351731F}" type="pres">
      <dgm:prSet presAssocID="{CF81EC88-3B9F-4B8D-B6BB-3CCA0FBA59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4434FA-F28F-4E36-8CB2-8779214CB733}" type="pres">
      <dgm:prSet presAssocID="{B2E3645E-F860-4611-9DAA-FCEB018F1409}" presName="parentText" presStyleLbl="node1" presStyleIdx="0" presStyleCnt="4" custScaleY="38325" custLinFactNeighborY="-221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C1392-289A-44D0-AEBA-21437D41C19D}" type="pres">
      <dgm:prSet presAssocID="{B2E3645E-F860-4611-9DAA-FCEB018F1409}" presName="childText" presStyleLbl="revTx" presStyleIdx="0" presStyleCnt="4" custLinFactNeighborY="-24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BB8217-781B-4B75-B841-1E7AFF650351}" type="pres">
      <dgm:prSet presAssocID="{8728C05E-AD5F-45D6-9816-284FB184A0F6}" presName="parentText" presStyleLbl="node1" presStyleIdx="1" presStyleCnt="4" custScaleY="34665" custLinFactNeighborY="442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DDA57-5A63-44AF-9AE4-E63A23B55840}" type="pres">
      <dgm:prSet presAssocID="{8728C05E-AD5F-45D6-9816-284FB184A0F6}" presName="childText" presStyleLbl="revTx" presStyleIdx="1" presStyleCnt="4" custLinFactNeighborY="2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89A10C-C34F-422E-AF4F-4EE238DAEB34}" type="pres">
      <dgm:prSet presAssocID="{A2EB78EA-90EB-4EF1-9E17-2A167C9FD077}" presName="parentText" presStyleLbl="node1" presStyleIdx="2" presStyleCnt="4" custScaleY="48712" custLinFactNeighborY="34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21E9E5-618F-42AA-AD32-33C54723E0B1}" type="pres">
      <dgm:prSet presAssocID="{A2EB78EA-90EB-4EF1-9E17-2A167C9FD077}" presName="childText" presStyleLbl="revTx" presStyleIdx="2" presStyleCnt="4" custScaleY="81291" custLinFactNeighborY="56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10FF49-16B9-4F4D-B75C-CEBE2AE5558C}" type="pres">
      <dgm:prSet presAssocID="{DB2C8F53-989F-4B2A-B940-0AE9F77BE5AC}" presName="parentText" presStyleLbl="node1" presStyleIdx="3" presStyleCnt="4" custScaleY="39964" custLinFactNeighborY="-169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DBA02-D27A-4EDB-BA60-9F03FC152987}" type="pres">
      <dgm:prSet presAssocID="{DB2C8F53-989F-4B2A-B940-0AE9F77BE5AC}" presName="childText" presStyleLbl="revTx" presStyleIdx="3" presStyleCnt="4" custScaleY="68717" custLinFactNeighborY="-2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6A740C-9DAC-4A56-8B51-838CE7A727E3}" srcId="{CF81EC88-3B9F-4B8D-B6BB-3CCA0FBA59CE}" destId="{DB2C8F53-989F-4B2A-B940-0AE9F77BE5AC}" srcOrd="3" destOrd="0" parTransId="{9A06B5AB-A832-4722-8E19-38478177B951}" sibTransId="{51BBE6BE-4423-4AE7-BE05-D03D3CA88607}"/>
    <dgm:cxn modelId="{D4F2019E-AFA8-4BEF-9628-675459455C68}" type="presOf" srcId="{20A6B06E-AEE0-44A4-B2DE-AE91D26DC1DC}" destId="{7A3C1392-289A-44D0-AEBA-21437D41C19D}" srcOrd="0" destOrd="2" presId="urn:microsoft.com/office/officeart/2005/8/layout/vList2"/>
    <dgm:cxn modelId="{017ABC0D-3D1E-4BF6-BA61-46B48EA9496A}" type="presOf" srcId="{E1FA4E99-C641-48E7-AC7C-3E5632BADACC}" destId="{261DBA02-D27A-4EDB-BA60-9F03FC152987}" srcOrd="0" destOrd="0" presId="urn:microsoft.com/office/officeart/2005/8/layout/vList2"/>
    <dgm:cxn modelId="{CC197558-9B37-416D-92C7-E4677CA244D4}" type="presOf" srcId="{082DDFA5-C2A7-4E2F-AE9E-AB65C871072F}" destId="{7A3C1392-289A-44D0-AEBA-21437D41C19D}" srcOrd="0" destOrd="1" presId="urn:microsoft.com/office/officeart/2005/8/layout/vList2"/>
    <dgm:cxn modelId="{4C39AF4F-0FF5-4E02-A4EC-3477B44390F5}" srcId="{A2EB78EA-90EB-4EF1-9E17-2A167C9FD077}" destId="{45C8EE79-CFDE-4C94-88C6-88E6D58EB300}" srcOrd="0" destOrd="0" parTransId="{2809B428-EE79-4A02-8A87-7CD1397E8771}" sibTransId="{6F24AA60-EBD2-496E-92A1-DCCBF0E7F474}"/>
    <dgm:cxn modelId="{600F322E-3CC5-4699-9DDF-B3E340D5946A}" type="presOf" srcId="{8728C05E-AD5F-45D6-9816-284FB184A0F6}" destId="{89BB8217-781B-4B75-B841-1E7AFF650351}" srcOrd="0" destOrd="0" presId="urn:microsoft.com/office/officeart/2005/8/layout/vList2"/>
    <dgm:cxn modelId="{C700965B-C2BE-4800-AD4E-5EB9F6FE47C7}" srcId="{B2E3645E-F860-4611-9DAA-FCEB018F1409}" destId="{082DDFA5-C2A7-4E2F-AE9E-AB65C871072F}" srcOrd="1" destOrd="0" parTransId="{6A82CBAC-8322-42B3-82CE-4256AB869072}" sibTransId="{9D89737F-132A-4F0F-813C-E3C6A9AA87CA}"/>
    <dgm:cxn modelId="{F7EE4690-2A37-4B7A-B354-8BE31B824D38}" srcId="{CF81EC88-3B9F-4B8D-B6BB-3CCA0FBA59CE}" destId="{8728C05E-AD5F-45D6-9816-284FB184A0F6}" srcOrd="1" destOrd="0" parTransId="{7A646BB6-6A18-45A6-8CCF-6A11109D26A9}" sibTransId="{3CC5A33B-88D3-40AF-B25C-0C737C32D5FD}"/>
    <dgm:cxn modelId="{B6266465-E3C9-4A07-8E0E-F9B966D455AC}" srcId="{B2E3645E-F860-4611-9DAA-FCEB018F1409}" destId="{4E1D0810-C893-41E9-AC11-EE5AEA3E0BCC}" srcOrd="3" destOrd="0" parTransId="{DC025E9C-7AEE-4B02-91A3-BE7C57CA6768}" sibTransId="{ED012E46-6CCE-4CDF-AF08-99EC7434127C}"/>
    <dgm:cxn modelId="{7A172C81-DF0F-4418-9851-4AEAC3725B85}" srcId="{DB2C8F53-989F-4B2A-B940-0AE9F77BE5AC}" destId="{E1FA4E99-C641-48E7-AC7C-3E5632BADACC}" srcOrd="0" destOrd="0" parTransId="{1AACBED9-DE58-483C-8224-248CE8DBA2E1}" sibTransId="{9923687A-5F6E-42A3-8F09-43401375CE8D}"/>
    <dgm:cxn modelId="{754047B9-A73B-4834-AAE6-639D2F1A663A}" type="presOf" srcId="{DB2C8F53-989F-4B2A-B940-0AE9F77BE5AC}" destId="{8F10FF49-16B9-4F4D-B75C-CEBE2AE5558C}" srcOrd="0" destOrd="0" presId="urn:microsoft.com/office/officeart/2005/8/layout/vList2"/>
    <dgm:cxn modelId="{A39ED8F5-214B-42F9-846D-F29C30FE7D2F}" srcId="{B2E3645E-F860-4611-9DAA-FCEB018F1409}" destId="{20A6B06E-AEE0-44A4-B2DE-AE91D26DC1DC}" srcOrd="2" destOrd="0" parTransId="{F8DB1152-D59C-4AF1-B344-2B9F3B921C29}" sibTransId="{2F13DC89-C65B-4176-884C-CE50A1CC78F3}"/>
    <dgm:cxn modelId="{BD1E883F-4207-4C2C-9EB8-FC0FF6D20658}" type="presOf" srcId="{735A08FD-C271-4547-AB2A-5EACD8F3A5A8}" destId="{C00DDA57-5A63-44AF-9AE4-E63A23B55840}" srcOrd="0" destOrd="0" presId="urn:microsoft.com/office/officeart/2005/8/layout/vList2"/>
    <dgm:cxn modelId="{6782A037-A1CB-42C7-9CDB-933ABB18B542}" type="presOf" srcId="{4E1D0810-C893-41E9-AC11-EE5AEA3E0BCC}" destId="{7A3C1392-289A-44D0-AEBA-21437D41C19D}" srcOrd="0" destOrd="3" presId="urn:microsoft.com/office/officeart/2005/8/layout/vList2"/>
    <dgm:cxn modelId="{10011710-428E-4CF5-96BB-F2A2B8018A97}" srcId="{CF81EC88-3B9F-4B8D-B6BB-3CCA0FBA59CE}" destId="{B2E3645E-F860-4611-9DAA-FCEB018F1409}" srcOrd="0" destOrd="0" parTransId="{77CCF825-9867-4C9C-A71A-4F35824D5100}" sibTransId="{E254F7DD-3CDD-4E0C-AD2F-EF654F142461}"/>
    <dgm:cxn modelId="{A33A1115-30BD-42CB-8B1C-6E38127F76EC}" srcId="{CF81EC88-3B9F-4B8D-B6BB-3CCA0FBA59CE}" destId="{A2EB78EA-90EB-4EF1-9E17-2A167C9FD077}" srcOrd="2" destOrd="0" parTransId="{40FE3F90-4981-4D68-AEFF-BE60E2B10D7B}" sibTransId="{BEE58E22-E65F-4360-A9B3-CBDD16768EB6}"/>
    <dgm:cxn modelId="{EDF668CA-451F-4642-8C5C-9D0F65AE7093}" srcId="{B2E3645E-F860-4611-9DAA-FCEB018F1409}" destId="{3C964721-56B1-422B-85A6-D4595FDB50B5}" srcOrd="0" destOrd="0" parTransId="{69ED6670-E9EA-423D-A57D-D385CF3212DD}" sibTransId="{C5250067-95DE-40AA-8FE4-D05E7B045316}"/>
    <dgm:cxn modelId="{EC60D195-FD3D-4C95-A2B9-F7ACFAFBB405}" type="presOf" srcId="{B2E3645E-F860-4611-9DAA-FCEB018F1409}" destId="{8C4434FA-F28F-4E36-8CB2-8779214CB733}" srcOrd="0" destOrd="0" presId="urn:microsoft.com/office/officeart/2005/8/layout/vList2"/>
    <dgm:cxn modelId="{F0E2F584-D127-4EF7-A108-12477E07953D}" type="presOf" srcId="{45C8EE79-CFDE-4C94-88C6-88E6D58EB300}" destId="{F821E9E5-618F-42AA-AD32-33C54723E0B1}" srcOrd="0" destOrd="0" presId="urn:microsoft.com/office/officeart/2005/8/layout/vList2"/>
    <dgm:cxn modelId="{F51A7BF0-2F31-46A1-9AB9-F55303358DAD}" type="presOf" srcId="{3C964721-56B1-422B-85A6-D4595FDB50B5}" destId="{7A3C1392-289A-44D0-AEBA-21437D41C19D}" srcOrd="0" destOrd="0" presId="urn:microsoft.com/office/officeart/2005/8/layout/vList2"/>
    <dgm:cxn modelId="{841D5C31-1F9C-4DEE-BC63-014DA0F0DF75}" srcId="{8728C05E-AD5F-45D6-9816-284FB184A0F6}" destId="{735A08FD-C271-4547-AB2A-5EACD8F3A5A8}" srcOrd="0" destOrd="0" parTransId="{F89FA8D1-F2A2-4E9E-8471-B9F4EAD42B5D}" sibTransId="{E3F828BA-32CE-47ED-BAD7-C8F38924ED41}"/>
    <dgm:cxn modelId="{9A3622C6-DF2F-4030-9DD6-0A477196E955}" type="presOf" srcId="{A2EB78EA-90EB-4EF1-9E17-2A167C9FD077}" destId="{6189A10C-C34F-422E-AF4F-4EE238DAEB34}" srcOrd="0" destOrd="0" presId="urn:microsoft.com/office/officeart/2005/8/layout/vList2"/>
    <dgm:cxn modelId="{BE86DE21-6793-4106-A48E-DC537E01387A}" type="presOf" srcId="{CF81EC88-3B9F-4B8D-B6BB-3CCA0FBA59CE}" destId="{72ED7685-E22B-4CEF-A1C6-4CB9D351731F}" srcOrd="0" destOrd="0" presId="urn:microsoft.com/office/officeart/2005/8/layout/vList2"/>
    <dgm:cxn modelId="{54FC5317-4D13-4D6B-BFC3-2C0486FB7A14}" type="presParOf" srcId="{72ED7685-E22B-4CEF-A1C6-4CB9D351731F}" destId="{8C4434FA-F28F-4E36-8CB2-8779214CB733}" srcOrd="0" destOrd="0" presId="urn:microsoft.com/office/officeart/2005/8/layout/vList2"/>
    <dgm:cxn modelId="{96C22798-F76E-4330-A6F7-A4381FFBAF45}" type="presParOf" srcId="{72ED7685-E22B-4CEF-A1C6-4CB9D351731F}" destId="{7A3C1392-289A-44D0-AEBA-21437D41C19D}" srcOrd="1" destOrd="0" presId="urn:microsoft.com/office/officeart/2005/8/layout/vList2"/>
    <dgm:cxn modelId="{55036132-4689-47E8-A38F-D0BBBA65D89C}" type="presParOf" srcId="{72ED7685-E22B-4CEF-A1C6-4CB9D351731F}" destId="{89BB8217-781B-4B75-B841-1E7AFF650351}" srcOrd="2" destOrd="0" presId="urn:microsoft.com/office/officeart/2005/8/layout/vList2"/>
    <dgm:cxn modelId="{7C38A2EA-9B04-42AA-BE8E-BD1CE4F55072}" type="presParOf" srcId="{72ED7685-E22B-4CEF-A1C6-4CB9D351731F}" destId="{C00DDA57-5A63-44AF-9AE4-E63A23B55840}" srcOrd="3" destOrd="0" presId="urn:microsoft.com/office/officeart/2005/8/layout/vList2"/>
    <dgm:cxn modelId="{BD091733-CFCC-4803-AE96-7DB769716E3A}" type="presParOf" srcId="{72ED7685-E22B-4CEF-A1C6-4CB9D351731F}" destId="{6189A10C-C34F-422E-AF4F-4EE238DAEB34}" srcOrd="4" destOrd="0" presId="urn:microsoft.com/office/officeart/2005/8/layout/vList2"/>
    <dgm:cxn modelId="{94EAFB7E-D6A5-432F-AB5A-7D9E29E1F21C}" type="presParOf" srcId="{72ED7685-E22B-4CEF-A1C6-4CB9D351731F}" destId="{F821E9E5-618F-42AA-AD32-33C54723E0B1}" srcOrd="5" destOrd="0" presId="urn:microsoft.com/office/officeart/2005/8/layout/vList2"/>
    <dgm:cxn modelId="{E2AD3F8C-0F03-401D-8712-690664DD013E}" type="presParOf" srcId="{72ED7685-E22B-4CEF-A1C6-4CB9D351731F}" destId="{8F10FF49-16B9-4F4D-B75C-CEBE2AE5558C}" srcOrd="6" destOrd="0" presId="urn:microsoft.com/office/officeart/2005/8/layout/vList2"/>
    <dgm:cxn modelId="{9DE02172-BB48-45E5-96DD-6E5047DC931A}" type="presParOf" srcId="{72ED7685-E22B-4CEF-A1C6-4CB9D351731F}" destId="{261DBA02-D27A-4EDB-BA60-9F03FC152987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81EC88-3B9F-4B8D-B6BB-3CCA0FBA59C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2E3645E-F860-4611-9DAA-FCEB018F1409}">
      <dgm:prSet custT="1"/>
      <dgm:spPr/>
      <dgm:t>
        <a:bodyPr/>
        <a:lstStyle/>
        <a:p>
          <a:pPr algn="justLow" rtl="1">
            <a:lnSpc>
              <a:spcPct val="100000"/>
            </a:lnSpc>
          </a:pPr>
          <a:r>
            <a:rPr lang="fa-IR" sz="2400" b="1" u="none" dirty="0" smtClean="0">
              <a:effectLst/>
              <a:latin typeface="Calibri" pitchFamily="34" charset="0"/>
              <a:ea typeface="B Mitra" pitchFamily="2" charset="-78"/>
              <a:cs typeface="B Mitra" pitchFamily="2" charset="-78"/>
            </a:rPr>
            <a:t>اعضای کارگروه واگذاری ملی</a:t>
          </a:r>
          <a:r>
            <a:rPr lang="fa-IR" sz="2400" b="1" u="none" dirty="0" smtClean="0">
              <a:effectLst/>
              <a:cs typeface="B Mitra" pitchFamily="2" charset="-78"/>
            </a:rPr>
            <a:t>: </a:t>
          </a:r>
          <a:endParaRPr lang="en-US" sz="2400" b="1" u="none" dirty="0">
            <a:effectLst/>
            <a:cs typeface="B Mitra" panose="00000400000000000000" pitchFamily="2" charset="-78"/>
          </a:endParaRPr>
        </a:p>
      </dgm:t>
    </dgm:pt>
    <dgm:pt modelId="{77CCF825-9867-4C9C-A71A-4F35824D5100}" type="parTrans" cxnId="{10011710-428E-4CF5-96BB-F2A2B8018A97}">
      <dgm:prSet/>
      <dgm:spPr/>
      <dgm:t>
        <a:bodyPr/>
        <a:lstStyle/>
        <a:p>
          <a:pPr algn="justLow">
            <a:lnSpc>
              <a:spcPct val="100000"/>
            </a:lnSpc>
          </a:pPr>
          <a:endParaRPr lang="en-US" sz="2000" b="1">
            <a:cs typeface="B Mitra" panose="00000400000000000000" pitchFamily="2" charset="-78"/>
          </a:endParaRPr>
        </a:p>
      </dgm:t>
    </dgm:pt>
    <dgm:pt modelId="{E254F7DD-3CDD-4E0C-AD2F-EF654F142461}" type="sibTrans" cxnId="{10011710-428E-4CF5-96BB-F2A2B8018A97}">
      <dgm:prSet/>
      <dgm:spPr/>
      <dgm:t>
        <a:bodyPr/>
        <a:lstStyle/>
        <a:p>
          <a:pPr algn="justLow">
            <a:lnSpc>
              <a:spcPct val="100000"/>
            </a:lnSpc>
          </a:pPr>
          <a:endParaRPr lang="en-US" sz="2000" b="1">
            <a:cs typeface="B Mitra" panose="00000400000000000000" pitchFamily="2" charset="-78"/>
          </a:endParaRPr>
        </a:p>
      </dgm:t>
    </dgm:pt>
    <dgm:pt modelId="{3C964721-56B1-422B-85A6-D4595FDB50B5}">
      <dgm:prSet custT="1"/>
      <dgm:spPr/>
      <dgm:t>
        <a:bodyPr/>
        <a:lstStyle/>
        <a:p>
          <a:pPr algn="justLow" rtl="1">
            <a:lnSpc>
              <a:spcPct val="100000"/>
            </a:lnSpc>
          </a:pPr>
          <a:r>
            <a:rPr lang="fa-IR" sz="2400" b="1" dirty="0" smtClean="0">
              <a:cs typeface="B Mitra" pitchFamily="2" charset="-78"/>
            </a:rPr>
            <a:t>بالاترین مقام دستگاه مرکزی یا نماینده وی (رییس) </a:t>
          </a:r>
          <a:endParaRPr lang="en-US" sz="2400" b="1" dirty="0">
            <a:cs typeface="B Mitra" pitchFamily="2" charset="-78"/>
          </a:endParaRPr>
        </a:p>
      </dgm:t>
    </dgm:pt>
    <dgm:pt modelId="{69ED6670-E9EA-423D-A57D-D385CF3212DD}" type="parTrans" cxnId="{EDF668CA-451F-4642-8C5C-9D0F65AE7093}">
      <dgm:prSet/>
      <dgm:spPr/>
      <dgm:t>
        <a:bodyPr/>
        <a:lstStyle/>
        <a:p>
          <a:pPr algn="justLow">
            <a:lnSpc>
              <a:spcPct val="100000"/>
            </a:lnSpc>
          </a:pPr>
          <a:endParaRPr lang="en-US" sz="2000" b="1">
            <a:cs typeface="B Mitra" panose="00000400000000000000" pitchFamily="2" charset="-78"/>
          </a:endParaRPr>
        </a:p>
      </dgm:t>
    </dgm:pt>
    <dgm:pt modelId="{C5250067-95DE-40AA-8FE4-D05E7B045316}" type="sibTrans" cxnId="{EDF668CA-451F-4642-8C5C-9D0F65AE7093}">
      <dgm:prSet/>
      <dgm:spPr/>
      <dgm:t>
        <a:bodyPr/>
        <a:lstStyle/>
        <a:p>
          <a:pPr algn="justLow">
            <a:lnSpc>
              <a:spcPct val="100000"/>
            </a:lnSpc>
          </a:pPr>
          <a:endParaRPr lang="en-US" sz="2000" b="1">
            <a:cs typeface="B Mitra" panose="00000400000000000000" pitchFamily="2" charset="-78"/>
          </a:endParaRPr>
        </a:p>
      </dgm:t>
    </dgm:pt>
    <dgm:pt modelId="{53FCC4A8-884E-4FD1-9D11-2BAB0707D6B9}">
      <dgm:prSet custT="1"/>
      <dgm:spPr/>
      <dgm:t>
        <a:bodyPr/>
        <a:lstStyle/>
        <a:p>
          <a:pPr algn="justLow" rtl="1">
            <a:lnSpc>
              <a:spcPct val="100000"/>
            </a:lnSpc>
          </a:pPr>
          <a:endParaRPr lang="en-US" sz="1200" b="1" spc="0" baseline="0" dirty="0">
            <a:cs typeface="B Mitra" panose="00000400000000000000" pitchFamily="2" charset="-78"/>
          </a:endParaRPr>
        </a:p>
      </dgm:t>
    </dgm:pt>
    <dgm:pt modelId="{7E681AA9-5E2F-42F4-AF8B-DECD8650A618}" type="parTrans" cxnId="{41AB7830-43B6-4E3E-A31A-BF0B3B1A0D74}">
      <dgm:prSet/>
      <dgm:spPr/>
      <dgm:t>
        <a:bodyPr/>
        <a:lstStyle/>
        <a:p>
          <a:endParaRPr lang="en-US"/>
        </a:p>
      </dgm:t>
    </dgm:pt>
    <dgm:pt modelId="{BD69E1A4-CEAC-40EC-B030-303700F06BA5}" type="sibTrans" cxnId="{41AB7830-43B6-4E3E-A31A-BF0B3B1A0D74}">
      <dgm:prSet/>
      <dgm:spPr/>
      <dgm:t>
        <a:bodyPr/>
        <a:lstStyle/>
        <a:p>
          <a:endParaRPr lang="en-US"/>
        </a:p>
      </dgm:t>
    </dgm:pt>
    <dgm:pt modelId="{91B3186B-526A-47C4-8E51-CD028DF39242}">
      <dgm:prSet custT="1"/>
      <dgm:spPr/>
      <dgm:t>
        <a:bodyPr/>
        <a:lstStyle/>
        <a:p>
          <a:pPr rtl="1"/>
          <a:r>
            <a:rPr lang="fa-IR" sz="2400" b="1" dirty="0" smtClean="0">
              <a:cs typeface="B Mitra" pitchFamily="2" charset="-78"/>
            </a:rPr>
            <a:t>معاون بالاترین مقام دستگاه مرکزی یا رییس دستگاه اجرایی تابعه </a:t>
          </a:r>
          <a:endParaRPr lang="fa-IR" sz="2400" b="1" dirty="0">
            <a:cs typeface="B Mitra" pitchFamily="2" charset="-78"/>
          </a:endParaRPr>
        </a:p>
      </dgm:t>
    </dgm:pt>
    <dgm:pt modelId="{416A82D2-4E6F-4D34-AE20-9285DBA606F4}" type="parTrans" cxnId="{C222A3C9-3245-423C-9EEB-F6505330563B}">
      <dgm:prSet/>
      <dgm:spPr/>
      <dgm:t>
        <a:bodyPr/>
        <a:lstStyle/>
        <a:p>
          <a:endParaRPr lang="en-US"/>
        </a:p>
      </dgm:t>
    </dgm:pt>
    <dgm:pt modelId="{B33ECFD5-7FAE-4765-B3A7-49AE0C4C3839}" type="sibTrans" cxnId="{C222A3C9-3245-423C-9EEB-F6505330563B}">
      <dgm:prSet/>
      <dgm:spPr/>
      <dgm:t>
        <a:bodyPr/>
        <a:lstStyle/>
        <a:p>
          <a:endParaRPr lang="en-US"/>
        </a:p>
      </dgm:t>
    </dgm:pt>
    <dgm:pt modelId="{E685A46C-5582-47EF-A8AA-7BD8EBA25CC7}">
      <dgm:prSet custT="1"/>
      <dgm:spPr/>
      <dgm:t>
        <a:bodyPr/>
        <a:lstStyle/>
        <a:p>
          <a:pPr rtl="1"/>
          <a:r>
            <a:rPr lang="fa-IR" sz="2400" b="1" dirty="0" smtClean="0">
              <a:cs typeface="B Mitra" pitchFamily="2" charset="-78"/>
            </a:rPr>
            <a:t>نماینده وزارت امور اقتصادی و دارایی (سازمان خصوصی سازی)</a:t>
          </a:r>
          <a:endParaRPr lang="fa-IR" sz="2400" b="1" dirty="0">
            <a:cs typeface="B Mitra" pitchFamily="2" charset="-78"/>
          </a:endParaRPr>
        </a:p>
      </dgm:t>
    </dgm:pt>
    <dgm:pt modelId="{5F0EDCB1-4166-4024-9195-5FC232E4430B}" type="parTrans" cxnId="{79C38D74-38BA-44B0-B4A5-F90FB7F22DC8}">
      <dgm:prSet/>
      <dgm:spPr/>
      <dgm:t>
        <a:bodyPr/>
        <a:lstStyle/>
        <a:p>
          <a:endParaRPr lang="en-US"/>
        </a:p>
      </dgm:t>
    </dgm:pt>
    <dgm:pt modelId="{D210A7F3-48B6-4301-867F-4F150C62D333}" type="sibTrans" cxnId="{79C38D74-38BA-44B0-B4A5-F90FB7F22DC8}">
      <dgm:prSet/>
      <dgm:spPr/>
      <dgm:t>
        <a:bodyPr/>
        <a:lstStyle/>
        <a:p>
          <a:endParaRPr lang="en-US"/>
        </a:p>
      </dgm:t>
    </dgm:pt>
    <dgm:pt modelId="{AE9AE0CD-2E95-435F-9F52-988B85D67827}">
      <dgm:prSet custT="1"/>
      <dgm:spPr/>
      <dgm:t>
        <a:bodyPr/>
        <a:lstStyle/>
        <a:p>
          <a:pPr rtl="1"/>
          <a:r>
            <a:rPr lang="fa-IR" sz="2400" b="1" dirty="0" smtClean="0">
              <a:cs typeface="B Mitra" pitchFamily="2" charset="-78"/>
            </a:rPr>
            <a:t>نماینده سازمان برنامه و بودجه کشور (روسای امور بخشی)</a:t>
          </a:r>
          <a:endParaRPr lang="fa-IR" sz="2400" b="1" dirty="0">
            <a:cs typeface="B Mitra" pitchFamily="2" charset="-78"/>
          </a:endParaRPr>
        </a:p>
      </dgm:t>
    </dgm:pt>
    <dgm:pt modelId="{7FC41D1A-DE55-4E19-A1D0-27382AE3284C}" type="parTrans" cxnId="{26B1A92F-2A8F-4017-866A-E715799C4F73}">
      <dgm:prSet/>
      <dgm:spPr/>
      <dgm:t>
        <a:bodyPr/>
        <a:lstStyle/>
        <a:p>
          <a:endParaRPr lang="en-US"/>
        </a:p>
      </dgm:t>
    </dgm:pt>
    <dgm:pt modelId="{4B7D989F-C4F6-4F79-B903-A4AC0E5AB693}" type="sibTrans" cxnId="{26B1A92F-2A8F-4017-866A-E715799C4F73}">
      <dgm:prSet/>
      <dgm:spPr/>
      <dgm:t>
        <a:bodyPr/>
        <a:lstStyle/>
        <a:p>
          <a:endParaRPr lang="en-US"/>
        </a:p>
      </dgm:t>
    </dgm:pt>
    <dgm:pt modelId="{CD7B2268-A709-49E8-8439-E8894F603525}">
      <dgm:prSet custT="1"/>
      <dgm:spPr/>
      <dgm:t>
        <a:bodyPr/>
        <a:lstStyle/>
        <a:p>
          <a:pPr rtl="1"/>
          <a:r>
            <a:rPr lang="fa-IR" sz="2400" b="1" dirty="0" smtClean="0">
              <a:cs typeface="B Mitra" pitchFamily="2" charset="-78"/>
            </a:rPr>
            <a:t>نماینده اداره کل دادگستری استان</a:t>
          </a:r>
          <a:endParaRPr lang="fa-IR" sz="2400" b="1" dirty="0">
            <a:cs typeface="B Mitra" pitchFamily="2" charset="-78"/>
          </a:endParaRPr>
        </a:p>
      </dgm:t>
    </dgm:pt>
    <dgm:pt modelId="{EE176BAA-DAAD-4B0A-88AF-01C947C3BA92}" type="parTrans" cxnId="{286F9452-0810-4DB0-8BBB-464CB3A6F8E3}">
      <dgm:prSet/>
      <dgm:spPr/>
      <dgm:t>
        <a:bodyPr/>
        <a:lstStyle/>
        <a:p>
          <a:endParaRPr lang="en-US"/>
        </a:p>
      </dgm:t>
    </dgm:pt>
    <dgm:pt modelId="{77749460-9264-4F56-9B4C-6C479AB400A2}" type="sibTrans" cxnId="{286F9452-0810-4DB0-8BBB-464CB3A6F8E3}">
      <dgm:prSet/>
      <dgm:spPr/>
      <dgm:t>
        <a:bodyPr/>
        <a:lstStyle/>
        <a:p>
          <a:endParaRPr lang="en-US"/>
        </a:p>
      </dgm:t>
    </dgm:pt>
    <dgm:pt modelId="{CA53AA98-479C-4B96-A587-46C417D00410}">
      <dgm:prSet custT="1"/>
      <dgm:spPr/>
      <dgm:t>
        <a:bodyPr/>
        <a:lstStyle/>
        <a:p>
          <a:pPr rtl="1"/>
          <a:r>
            <a:rPr lang="fa-IR" sz="2400" b="1" dirty="0" smtClean="0">
              <a:cs typeface="B Mitra" pitchFamily="2" charset="-78"/>
            </a:rPr>
            <a:t>کارشناس صاحب نظر به تشخیص رییس دستگاه مرکزی</a:t>
          </a:r>
          <a:endParaRPr lang="fa-IR" sz="2400" b="1" dirty="0">
            <a:cs typeface="B Mitra" pitchFamily="2" charset="-78"/>
          </a:endParaRPr>
        </a:p>
      </dgm:t>
    </dgm:pt>
    <dgm:pt modelId="{5C135929-7CEF-4C25-A6D4-EDAAFE730A81}" type="parTrans" cxnId="{2517061C-EF74-4413-BA33-E88898BC7D03}">
      <dgm:prSet/>
      <dgm:spPr/>
      <dgm:t>
        <a:bodyPr/>
        <a:lstStyle/>
        <a:p>
          <a:endParaRPr lang="en-US"/>
        </a:p>
      </dgm:t>
    </dgm:pt>
    <dgm:pt modelId="{A2DC469E-819B-4C36-99BF-F691CEB948F6}" type="sibTrans" cxnId="{2517061C-EF74-4413-BA33-E88898BC7D03}">
      <dgm:prSet/>
      <dgm:spPr/>
      <dgm:t>
        <a:bodyPr/>
        <a:lstStyle/>
        <a:p>
          <a:endParaRPr lang="en-US"/>
        </a:p>
      </dgm:t>
    </dgm:pt>
    <dgm:pt modelId="{6AAB2F23-CDF9-4B8D-9347-820DBB5B82F0}">
      <dgm:prSet custT="1"/>
      <dgm:spPr/>
      <dgm:t>
        <a:bodyPr/>
        <a:lstStyle/>
        <a:p>
          <a:pPr rtl="1"/>
          <a:r>
            <a:rPr lang="fa-IR" sz="2400" b="1" dirty="0" smtClean="0">
              <a:cs typeface="B Mitra" pitchFamily="2" charset="-78"/>
            </a:rPr>
            <a:t>نماینده اتاق بازرگانی، صنایع معادن و کشاورزی ایران</a:t>
          </a:r>
          <a:endParaRPr lang="fa-IR" sz="2400" b="1" dirty="0">
            <a:cs typeface="B Mitra" pitchFamily="2" charset="-78"/>
          </a:endParaRPr>
        </a:p>
      </dgm:t>
    </dgm:pt>
    <dgm:pt modelId="{01D42DB3-5740-4A05-96A0-68BFFD588B68}" type="parTrans" cxnId="{1484AF73-9A17-4E92-AA84-3653CB694673}">
      <dgm:prSet/>
      <dgm:spPr/>
      <dgm:t>
        <a:bodyPr/>
        <a:lstStyle/>
        <a:p>
          <a:endParaRPr lang="en-US"/>
        </a:p>
      </dgm:t>
    </dgm:pt>
    <dgm:pt modelId="{113B698F-2D2B-4256-90E2-85E49DA4F5E9}" type="sibTrans" cxnId="{1484AF73-9A17-4E92-AA84-3653CB694673}">
      <dgm:prSet/>
      <dgm:spPr/>
      <dgm:t>
        <a:bodyPr/>
        <a:lstStyle/>
        <a:p>
          <a:endParaRPr lang="en-US"/>
        </a:p>
      </dgm:t>
    </dgm:pt>
    <dgm:pt modelId="{72ED7685-E22B-4CEF-A1C6-4CB9D351731F}" type="pres">
      <dgm:prSet presAssocID="{CF81EC88-3B9F-4B8D-B6BB-3CCA0FBA59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4434FA-F28F-4E36-8CB2-8779214CB733}" type="pres">
      <dgm:prSet presAssocID="{B2E3645E-F860-4611-9DAA-FCEB018F1409}" presName="parentText" presStyleLbl="node1" presStyleIdx="0" presStyleCnt="1" custScaleY="51808" custLinFactNeighborY="-11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C1392-289A-44D0-AEBA-21437D41C19D}" type="pres">
      <dgm:prSet presAssocID="{B2E3645E-F860-4611-9DAA-FCEB018F1409}" presName="childText" presStyleLbl="revTx" presStyleIdx="0" presStyleCnt="1" custLinFactNeighborY="-75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22A3C9-3245-423C-9EEB-F6505330563B}" srcId="{B2E3645E-F860-4611-9DAA-FCEB018F1409}" destId="{91B3186B-526A-47C4-8E51-CD028DF39242}" srcOrd="2" destOrd="0" parTransId="{416A82D2-4E6F-4D34-AE20-9285DBA606F4}" sibTransId="{B33ECFD5-7FAE-4765-B3A7-49AE0C4C3839}"/>
    <dgm:cxn modelId="{8D5E5D99-1CF1-405F-B327-28491BCA0DEB}" type="presOf" srcId="{53FCC4A8-884E-4FD1-9D11-2BAB0707D6B9}" destId="{7A3C1392-289A-44D0-AEBA-21437D41C19D}" srcOrd="0" destOrd="0" presId="urn:microsoft.com/office/officeart/2005/8/layout/vList2"/>
    <dgm:cxn modelId="{4B8B31C2-F229-4285-B3CC-7CF3F81F5337}" type="presOf" srcId="{E685A46C-5582-47EF-A8AA-7BD8EBA25CC7}" destId="{7A3C1392-289A-44D0-AEBA-21437D41C19D}" srcOrd="0" destOrd="3" presId="urn:microsoft.com/office/officeart/2005/8/layout/vList2"/>
    <dgm:cxn modelId="{286F9452-0810-4DB0-8BBB-464CB3A6F8E3}" srcId="{B2E3645E-F860-4611-9DAA-FCEB018F1409}" destId="{CD7B2268-A709-49E8-8439-E8894F603525}" srcOrd="5" destOrd="0" parTransId="{EE176BAA-DAAD-4B0A-88AF-01C947C3BA92}" sibTransId="{77749460-9264-4F56-9B4C-6C479AB400A2}"/>
    <dgm:cxn modelId="{6F93281C-E854-441E-8A4C-1A4F19CDB4C0}" type="presOf" srcId="{CD7B2268-A709-49E8-8439-E8894F603525}" destId="{7A3C1392-289A-44D0-AEBA-21437D41C19D}" srcOrd="0" destOrd="5" presId="urn:microsoft.com/office/officeart/2005/8/layout/vList2"/>
    <dgm:cxn modelId="{A86B375F-AAD7-4142-B0DA-8C582068322C}" type="presOf" srcId="{CA53AA98-479C-4B96-A587-46C417D00410}" destId="{7A3C1392-289A-44D0-AEBA-21437D41C19D}" srcOrd="0" destOrd="7" presId="urn:microsoft.com/office/officeart/2005/8/layout/vList2"/>
    <dgm:cxn modelId="{2517061C-EF74-4413-BA33-E88898BC7D03}" srcId="{B2E3645E-F860-4611-9DAA-FCEB018F1409}" destId="{CA53AA98-479C-4B96-A587-46C417D00410}" srcOrd="7" destOrd="0" parTransId="{5C135929-7CEF-4C25-A6D4-EDAAFE730A81}" sibTransId="{A2DC469E-819B-4C36-99BF-F691CEB948F6}"/>
    <dgm:cxn modelId="{4E153AD4-D1CE-42C0-A2C9-D1D20FE93970}" type="presOf" srcId="{3C964721-56B1-422B-85A6-D4595FDB50B5}" destId="{7A3C1392-289A-44D0-AEBA-21437D41C19D}" srcOrd="0" destOrd="1" presId="urn:microsoft.com/office/officeart/2005/8/layout/vList2"/>
    <dgm:cxn modelId="{AB904A17-C3B7-4017-9541-C1FB0506E4BD}" type="presOf" srcId="{91B3186B-526A-47C4-8E51-CD028DF39242}" destId="{7A3C1392-289A-44D0-AEBA-21437D41C19D}" srcOrd="0" destOrd="2" presId="urn:microsoft.com/office/officeart/2005/8/layout/vList2"/>
    <dgm:cxn modelId="{79C38D74-38BA-44B0-B4A5-F90FB7F22DC8}" srcId="{B2E3645E-F860-4611-9DAA-FCEB018F1409}" destId="{E685A46C-5582-47EF-A8AA-7BD8EBA25CC7}" srcOrd="3" destOrd="0" parTransId="{5F0EDCB1-4166-4024-9195-5FC232E4430B}" sibTransId="{D210A7F3-48B6-4301-867F-4F150C62D333}"/>
    <dgm:cxn modelId="{EDF668CA-451F-4642-8C5C-9D0F65AE7093}" srcId="{B2E3645E-F860-4611-9DAA-FCEB018F1409}" destId="{3C964721-56B1-422B-85A6-D4595FDB50B5}" srcOrd="1" destOrd="0" parTransId="{69ED6670-E9EA-423D-A57D-D385CF3212DD}" sibTransId="{C5250067-95DE-40AA-8FE4-D05E7B045316}"/>
    <dgm:cxn modelId="{794FF00D-8AB5-4BCD-8481-F158D941780F}" type="presOf" srcId="{B2E3645E-F860-4611-9DAA-FCEB018F1409}" destId="{8C4434FA-F28F-4E36-8CB2-8779214CB733}" srcOrd="0" destOrd="0" presId="urn:microsoft.com/office/officeart/2005/8/layout/vList2"/>
    <dgm:cxn modelId="{10011710-428E-4CF5-96BB-F2A2B8018A97}" srcId="{CF81EC88-3B9F-4B8D-B6BB-3CCA0FBA59CE}" destId="{B2E3645E-F860-4611-9DAA-FCEB018F1409}" srcOrd="0" destOrd="0" parTransId="{77CCF825-9867-4C9C-A71A-4F35824D5100}" sibTransId="{E254F7DD-3CDD-4E0C-AD2F-EF654F142461}"/>
    <dgm:cxn modelId="{0CBAF27D-AF91-4055-AD2F-622CE248027D}" type="presOf" srcId="{AE9AE0CD-2E95-435F-9F52-988B85D67827}" destId="{7A3C1392-289A-44D0-AEBA-21437D41C19D}" srcOrd="0" destOrd="4" presId="urn:microsoft.com/office/officeart/2005/8/layout/vList2"/>
    <dgm:cxn modelId="{1484AF73-9A17-4E92-AA84-3653CB694673}" srcId="{B2E3645E-F860-4611-9DAA-FCEB018F1409}" destId="{6AAB2F23-CDF9-4B8D-9347-820DBB5B82F0}" srcOrd="6" destOrd="0" parTransId="{01D42DB3-5740-4A05-96A0-68BFFD588B68}" sibTransId="{113B698F-2D2B-4256-90E2-85E49DA4F5E9}"/>
    <dgm:cxn modelId="{26B1A92F-2A8F-4017-866A-E715799C4F73}" srcId="{B2E3645E-F860-4611-9DAA-FCEB018F1409}" destId="{AE9AE0CD-2E95-435F-9F52-988B85D67827}" srcOrd="4" destOrd="0" parTransId="{7FC41D1A-DE55-4E19-A1D0-27382AE3284C}" sibTransId="{4B7D989F-C4F6-4F79-B903-A4AC0E5AB693}"/>
    <dgm:cxn modelId="{86CA5AFA-D2F1-435C-AC93-A9FFF08C076D}" type="presOf" srcId="{CF81EC88-3B9F-4B8D-B6BB-3CCA0FBA59CE}" destId="{72ED7685-E22B-4CEF-A1C6-4CB9D351731F}" srcOrd="0" destOrd="0" presId="urn:microsoft.com/office/officeart/2005/8/layout/vList2"/>
    <dgm:cxn modelId="{41AB7830-43B6-4E3E-A31A-BF0B3B1A0D74}" srcId="{B2E3645E-F860-4611-9DAA-FCEB018F1409}" destId="{53FCC4A8-884E-4FD1-9D11-2BAB0707D6B9}" srcOrd="0" destOrd="0" parTransId="{7E681AA9-5E2F-42F4-AF8B-DECD8650A618}" sibTransId="{BD69E1A4-CEAC-40EC-B030-303700F06BA5}"/>
    <dgm:cxn modelId="{528E1A9B-9C25-4DFF-8B2F-9ABD2B752B93}" type="presOf" srcId="{6AAB2F23-CDF9-4B8D-9347-820DBB5B82F0}" destId="{7A3C1392-289A-44D0-AEBA-21437D41C19D}" srcOrd="0" destOrd="6" presId="urn:microsoft.com/office/officeart/2005/8/layout/vList2"/>
    <dgm:cxn modelId="{1D871B86-B2B7-44A3-9617-C1BC4B9F9088}" type="presParOf" srcId="{72ED7685-E22B-4CEF-A1C6-4CB9D351731F}" destId="{8C4434FA-F28F-4E36-8CB2-8779214CB733}" srcOrd="0" destOrd="0" presId="urn:microsoft.com/office/officeart/2005/8/layout/vList2"/>
    <dgm:cxn modelId="{0687C90A-6CD7-4513-A2F5-14A5355F1A40}" type="presParOf" srcId="{72ED7685-E22B-4CEF-A1C6-4CB9D351731F}" destId="{7A3C1392-289A-44D0-AEBA-21437D41C19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81EC88-3B9F-4B8D-B6BB-3CCA0FBA59C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2E3645E-F860-4611-9DAA-FCEB018F1409}">
      <dgm:prSet custT="1"/>
      <dgm:spPr/>
      <dgm:t>
        <a:bodyPr/>
        <a:lstStyle/>
        <a:p>
          <a:pPr algn="justLow" rtl="1">
            <a:lnSpc>
              <a:spcPct val="100000"/>
            </a:lnSpc>
          </a:pPr>
          <a:r>
            <a:rPr lang="fa-IR" sz="2400" b="1" u="none" dirty="0" smtClean="0">
              <a:effectLst/>
              <a:latin typeface="Calibri" pitchFamily="34" charset="0"/>
              <a:ea typeface="B Mitra" pitchFamily="2" charset="-78"/>
              <a:cs typeface="B Mitra" pitchFamily="2" charset="-78"/>
            </a:rPr>
            <a:t>اعضای کارگروه واگذاری استان</a:t>
          </a:r>
          <a:r>
            <a:rPr lang="fa-IR" sz="2400" b="1" u="none" dirty="0" smtClean="0">
              <a:effectLst/>
              <a:cs typeface="B Mitra" pitchFamily="2" charset="-78"/>
            </a:rPr>
            <a:t>: </a:t>
          </a:r>
          <a:endParaRPr lang="en-US" sz="2400" b="1" u="none" dirty="0">
            <a:effectLst/>
            <a:cs typeface="B Mitra" panose="00000400000000000000" pitchFamily="2" charset="-78"/>
          </a:endParaRPr>
        </a:p>
      </dgm:t>
    </dgm:pt>
    <dgm:pt modelId="{77CCF825-9867-4C9C-A71A-4F35824D5100}" type="parTrans" cxnId="{10011710-428E-4CF5-96BB-F2A2B8018A97}">
      <dgm:prSet/>
      <dgm:spPr/>
      <dgm:t>
        <a:bodyPr/>
        <a:lstStyle/>
        <a:p>
          <a:pPr algn="justLow">
            <a:lnSpc>
              <a:spcPct val="100000"/>
            </a:lnSpc>
          </a:pPr>
          <a:endParaRPr lang="en-US" sz="2000" b="1">
            <a:cs typeface="B Mitra" panose="00000400000000000000" pitchFamily="2" charset="-78"/>
          </a:endParaRPr>
        </a:p>
      </dgm:t>
    </dgm:pt>
    <dgm:pt modelId="{E254F7DD-3CDD-4E0C-AD2F-EF654F142461}" type="sibTrans" cxnId="{10011710-428E-4CF5-96BB-F2A2B8018A97}">
      <dgm:prSet/>
      <dgm:spPr/>
      <dgm:t>
        <a:bodyPr/>
        <a:lstStyle/>
        <a:p>
          <a:pPr algn="justLow">
            <a:lnSpc>
              <a:spcPct val="100000"/>
            </a:lnSpc>
          </a:pPr>
          <a:endParaRPr lang="en-US" sz="2000" b="1">
            <a:cs typeface="B Mitra" panose="00000400000000000000" pitchFamily="2" charset="-78"/>
          </a:endParaRPr>
        </a:p>
      </dgm:t>
    </dgm:pt>
    <dgm:pt modelId="{3C964721-56B1-422B-85A6-D4595FDB50B5}">
      <dgm:prSet custT="1"/>
      <dgm:spPr/>
      <dgm:t>
        <a:bodyPr/>
        <a:lstStyle/>
        <a:p>
          <a:pPr algn="justLow" rtl="1">
            <a:lnSpc>
              <a:spcPct val="100000"/>
            </a:lnSpc>
          </a:pPr>
          <a:r>
            <a:rPr lang="fa-IR" sz="2400" b="1" dirty="0" smtClean="0">
              <a:cs typeface="B Mitra" pitchFamily="2" charset="-78"/>
            </a:rPr>
            <a:t>بالاترین مقام دستگاه اجرایی استان یا نماینده وی (رییس) </a:t>
          </a:r>
          <a:endParaRPr lang="en-US" sz="2400" b="1" spc="0" baseline="0" dirty="0">
            <a:cs typeface="B Mitra" panose="00000400000000000000" pitchFamily="2" charset="-78"/>
          </a:endParaRPr>
        </a:p>
      </dgm:t>
    </dgm:pt>
    <dgm:pt modelId="{69ED6670-E9EA-423D-A57D-D385CF3212DD}" type="parTrans" cxnId="{EDF668CA-451F-4642-8C5C-9D0F65AE7093}">
      <dgm:prSet/>
      <dgm:spPr/>
      <dgm:t>
        <a:bodyPr/>
        <a:lstStyle/>
        <a:p>
          <a:pPr algn="justLow">
            <a:lnSpc>
              <a:spcPct val="100000"/>
            </a:lnSpc>
          </a:pPr>
          <a:endParaRPr lang="en-US" sz="2000" b="1">
            <a:cs typeface="B Mitra" panose="00000400000000000000" pitchFamily="2" charset="-78"/>
          </a:endParaRPr>
        </a:p>
      </dgm:t>
    </dgm:pt>
    <dgm:pt modelId="{C5250067-95DE-40AA-8FE4-D05E7B045316}" type="sibTrans" cxnId="{EDF668CA-451F-4642-8C5C-9D0F65AE7093}">
      <dgm:prSet/>
      <dgm:spPr/>
      <dgm:t>
        <a:bodyPr/>
        <a:lstStyle/>
        <a:p>
          <a:pPr algn="justLow">
            <a:lnSpc>
              <a:spcPct val="100000"/>
            </a:lnSpc>
          </a:pPr>
          <a:endParaRPr lang="en-US" sz="2000" b="1">
            <a:cs typeface="B Mitra" panose="00000400000000000000" pitchFamily="2" charset="-78"/>
          </a:endParaRPr>
        </a:p>
      </dgm:t>
    </dgm:pt>
    <dgm:pt modelId="{53FCC4A8-884E-4FD1-9D11-2BAB0707D6B9}">
      <dgm:prSet custT="1"/>
      <dgm:spPr/>
      <dgm:t>
        <a:bodyPr/>
        <a:lstStyle/>
        <a:p>
          <a:pPr algn="justLow" rtl="1">
            <a:lnSpc>
              <a:spcPct val="100000"/>
            </a:lnSpc>
          </a:pPr>
          <a:endParaRPr lang="en-US" sz="1200" b="1" spc="0" baseline="0" dirty="0">
            <a:cs typeface="B Mitra" panose="00000400000000000000" pitchFamily="2" charset="-78"/>
          </a:endParaRPr>
        </a:p>
      </dgm:t>
    </dgm:pt>
    <dgm:pt modelId="{7E681AA9-5E2F-42F4-AF8B-DECD8650A618}" type="parTrans" cxnId="{41AB7830-43B6-4E3E-A31A-BF0B3B1A0D74}">
      <dgm:prSet/>
      <dgm:spPr/>
      <dgm:t>
        <a:bodyPr/>
        <a:lstStyle/>
        <a:p>
          <a:endParaRPr lang="en-US"/>
        </a:p>
      </dgm:t>
    </dgm:pt>
    <dgm:pt modelId="{BD69E1A4-CEAC-40EC-B030-303700F06BA5}" type="sibTrans" cxnId="{41AB7830-43B6-4E3E-A31A-BF0B3B1A0D74}">
      <dgm:prSet/>
      <dgm:spPr/>
      <dgm:t>
        <a:bodyPr/>
        <a:lstStyle/>
        <a:p>
          <a:endParaRPr lang="en-US"/>
        </a:p>
      </dgm:t>
    </dgm:pt>
    <dgm:pt modelId="{91B3186B-526A-47C4-8E51-CD028DF39242}">
      <dgm:prSet custT="1"/>
      <dgm:spPr/>
      <dgm:t>
        <a:bodyPr/>
        <a:lstStyle/>
        <a:p>
          <a:pPr rtl="1"/>
          <a:r>
            <a:rPr lang="fa-IR" sz="2400" b="1" dirty="0" smtClean="0">
              <a:cs typeface="B Mitra" pitchFamily="2" charset="-78"/>
            </a:rPr>
            <a:t>نماینده استاندار </a:t>
          </a:r>
          <a:endParaRPr lang="fa-IR" sz="2400" b="1" dirty="0">
            <a:cs typeface="B Mitra" pitchFamily="2" charset="-78"/>
          </a:endParaRPr>
        </a:p>
      </dgm:t>
    </dgm:pt>
    <dgm:pt modelId="{416A82D2-4E6F-4D34-AE20-9285DBA606F4}" type="parTrans" cxnId="{C222A3C9-3245-423C-9EEB-F6505330563B}">
      <dgm:prSet/>
      <dgm:spPr/>
      <dgm:t>
        <a:bodyPr/>
        <a:lstStyle/>
        <a:p>
          <a:endParaRPr lang="en-US"/>
        </a:p>
      </dgm:t>
    </dgm:pt>
    <dgm:pt modelId="{B33ECFD5-7FAE-4765-B3A7-49AE0C4C3839}" type="sibTrans" cxnId="{C222A3C9-3245-423C-9EEB-F6505330563B}">
      <dgm:prSet/>
      <dgm:spPr/>
      <dgm:t>
        <a:bodyPr/>
        <a:lstStyle/>
        <a:p>
          <a:endParaRPr lang="en-US"/>
        </a:p>
      </dgm:t>
    </dgm:pt>
    <dgm:pt modelId="{E685A46C-5582-47EF-A8AA-7BD8EBA25CC7}">
      <dgm:prSet custT="1"/>
      <dgm:spPr/>
      <dgm:t>
        <a:bodyPr/>
        <a:lstStyle/>
        <a:p>
          <a:pPr rtl="1"/>
          <a:r>
            <a:rPr lang="fa-IR" sz="2400" b="1" dirty="0" smtClean="0">
              <a:cs typeface="B Mitra" pitchFamily="2" charset="-78"/>
            </a:rPr>
            <a:t>نماینده سازمان امور اقتصادی و دارایی استان </a:t>
          </a:r>
          <a:endParaRPr lang="fa-IR" sz="2400" b="1" dirty="0">
            <a:cs typeface="B Mitra" pitchFamily="2" charset="-78"/>
          </a:endParaRPr>
        </a:p>
      </dgm:t>
    </dgm:pt>
    <dgm:pt modelId="{5F0EDCB1-4166-4024-9195-5FC232E4430B}" type="parTrans" cxnId="{79C38D74-38BA-44B0-B4A5-F90FB7F22DC8}">
      <dgm:prSet/>
      <dgm:spPr/>
      <dgm:t>
        <a:bodyPr/>
        <a:lstStyle/>
        <a:p>
          <a:endParaRPr lang="en-US"/>
        </a:p>
      </dgm:t>
    </dgm:pt>
    <dgm:pt modelId="{D210A7F3-48B6-4301-867F-4F150C62D333}" type="sibTrans" cxnId="{79C38D74-38BA-44B0-B4A5-F90FB7F22DC8}">
      <dgm:prSet/>
      <dgm:spPr/>
      <dgm:t>
        <a:bodyPr/>
        <a:lstStyle/>
        <a:p>
          <a:endParaRPr lang="en-US"/>
        </a:p>
      </dgm:t>
    </dgm:pt>
    <dgm:pt modelId="{AE9AE0CD-2E95-435F-9F52-988B85D67827}">
      <dgm:prSet custT="1"/>
      <dgm:spPr/>
      <dgm:t>
        <a:bodyPr/>
        <a:lstStyle/>
        <a:p>
          <a:pPr rtl="1"/>
          <a:r>
            <a:rPr lang="fa-IR" sz="2400" b="1" dirty="0" smtClean="0">
              <a:cs typeface="B Mitra" pitchFamily="2" charset="-78"/>
            </a:rPr>
            <a:t>نماینده سازمان مدیریت و برنامه‌ریزی استان </a:t>
          </a:r>
          <a:endParaRPr lang="fa-IR" sz="2400" b="1" dirty="0">
            <a:cs typeface="B Mitra" pitchFamily="2" charset="-78"/>
          </a:endParaRPr>
        </a:p>
      </dgm:t>
    </dgm:pt>
    <dgm:pt modelId="{7FC41D1A-DE55-4E19-A1D0-27382AE3284C}" type="parTrans" cxnId="{26B1A92F-2A8F-4017-866A-E715799C4F73}">
      <dgm:prSet/>
      <dgm:spPr/>
      <dgm:t>
        <a:bodyPr/>
        <a:lstStyle/>
        <a:p>
          <a:endParaRPr lang="en-US"/>
        </a:p>
      </dgm:t>
    </dgm:pt>
    <dgm:pt modelId="{4B7D989F-C4F6-4F79-B903-A4AC0E5AB693}" type="sibTrans" cxnId="{26B1A92F-2A8F-4017-866A-E715799C4F73}">
      <dgm:prSet/>
      <dgm:spPr/>
      <dgm:t>
        <a:bodyPr/>
        <a:lstStyle/>
        <a:p>
          <a:endParaRPr lang="en-US"/>
        </a:p>
      </dgm:t>
    </dgm:pt>
    <dgm:pt modelId="{CD7B2268-A709-49E8-8439-E8894F603525}">
      <dgm:prSet custT="1"/>
      <dgm:spPr/>
      <dgm:t>
        <a:bodyPr/>
        <a:lstStyle/>
        <a:p>
          <a:pPr rtl="1"/>
          <a:r>
            <a:rPr lang="fa-IR" sz="2400" b="1" dirty="0" smtClean="0">
              <a:cs typeface="B Mitra" pitchFamily="2" charset="-78"/>
            </a:rPr>
            <a:t>نماینده اداره کل دادگستری استان</a:t>
          </a:r>
          <a:endParaRPr lang="fa-IR" sz="2400" b="1" dirty="0">
            <a:cs typeface="B Mitra" pitchFamily="2" charset="-78"/>
          </a:endParaRPr>
        </a:p>
      </dgm:t>
    </dgm:pt>
    <dgm:pt modelId="{EE176BAA-DAAD-4B0A-88AF-01C947C3BA92}" type="parTrans" cxnId="{286F9452-0810-4DB0-8BBB-464CB3A6F8E3}">
      <dgm:prSet/>
      <dgm:spPr/>
      <dgm:t>
        <a:bodyPr/>
        <a:lstStyle/>
        <a:p>
          <a:endParaRPr lang="en-US"/>
        </a:p>
      </dgm:t>
    </dgm:pt>
    <dgm:pt modelId="{77749460-9264-4F56-9B4C-6C479AB400A2}" type="sibTrans" cxnId="{286F9452-0810-4DB0-8BBB-464CB3A6F8E3}">
      <dgm:prSet/>
      <dgm:spPr/>
      <dgm:t>
        <a:bodyPr/>
        <a:lstStyle/>
        <a:p>
          <a:endParaRPr lang="en-US"/>
        </a:p>
      </dgm:t>
    </dgm:pt>
    <dgm:pt modelId="{CA53AA98-479C-4B96-A587-46C417D00410}">
      <dgm:prSet custT="1"/>
      <dgm:spPr/>
      <dgm:t>
        <a:bodyPr/>
        <a:lstStyle/>
        <a:p>
          <a:pPr rtl="1"/>
          <a:r>
            <a:rPr lang="fa-IR" sz="2400" b="1" dirty="0" smtClean="0">
              <a:cs typeface="B Mitra" pitchFamily="2" charset="-78"/>
            </a:rPr>
            <a:t>کارشناس صاحب نظر به تشخیص رییس دستگاه اجرایی استان </a:t>
          </a:r>
          <a:endParaRPr lang="fa-IR" sz="2400" b="1" dirty="0">
            <a:cs typeface="B Mitra" pitchFamily="2" charset="-78"/>
          </a:endParaRPr>
        </a:p>
      </dgm:t>
    </dgm:pt>
    <dgm:pt modelId="{5C135929-7CEF-4C25-A6D4-EDAAFE730A81}" type="parTrans" cxnId="{2517061C-EF74-4413-BA33-E88898BC7D03}">
      <dgm:prSet/>
      <dgm:spPr/>
      <dgm:t>
        <a:bodyPr/>
        <a:lstStyle/>
        <a:p>
          <a:endParaRPr lang="en-US"/>
        </a:p>
      </dgm:t>
    </dgm:pt>
    <dgm:pt modelId="{A2DC469E-819B-4C36-99BF-F691CEB948F6}" type="sibTrans" cxnId="{2517061C-EF74-4413-BA33-E88898BC7D03}">
      <dgm:prSet/>
      <dgm:spPr/>
      <dgm:t>
        <a:bodyPr/>
        <a:lstStyle/>
        <a:p>
          <a:endParaRPr lang="en-US"/>
        </a:p>
      </dgm:t>
    </dgm:pt>
    <dgm:pt modelId="{6AAB2F23-CDF9-4B8D-9347-820DBB5B82F0}">
      <dgm:prSet custT="1"/>
      <dgm:spPr/>
      <dgm:t>
        <a:bodyPr/>
        <a:lstStyle/>
        <a:p>
          <a:pPr rtl="1"/>
          <a:r>
            <a:rPr lang="fa-IR" sz="2400" b="1" dirty="0" smtClean="0">
              <a:cs typeface="B Mitra" pitchFamily="2" charset="-78"/>
            </a:rPr>
            <a:t>نماینده اتاق بازرگانی، صنایع معادن و کشاورزی استان </a:t>
          </a:r>
          <a:endParaRPr lang="fa-IR" sz="2400" b="1" dirty="0">
            <a:cs typeface="B Mitra" pitchFamily="2" charset="-78"/>
          </a:endParaRPr>
        </a:p>
      </dgm:t>
    </dgm:pt>
    <dgm:pt modelId="{01D42DB3-5740-4A05-96A0-68BFFD588B68}" type="parTrans" cxnId="{1484AF73-9A17-4E92-AA84-3653CB694673}">
      <dgm:prSet/>
      <dgm:spPr/>
      <dgm:t>
        <a:bodyPr/>
        <a:lstStyle/>
        <a:p>
          <a:endParaRPr lang="en-US"/>
        </a:p>
      </dgm:t>
    </dgm:pt>
    <dgm:pt modelId="{113B698F-2D2B-4256-90E2-85E49DA4F5E9}" type="sibTrans" cxnId="{1484AF73-9A17-4E92-AA84-3653CB694673}">
      <dgm:prSet/>
      <dgm:spPr/>
      <dgm:t>
        <a:bodyPr/>
        <a:lstStyle/>
        <a:p>
          <a:endParaRPr lang="en-US"/>
        </a:p>
      </dgm:t>
    </dgm:pt>
    <dgm:pt modelId="{72ED7685-E22B-4CEF-A1C6-4CB9D351731F}" type="pres">
      <dgm:prSet presAssocID="{CF81EC88-3B9F-4B8D-B6BB-3CCA0FBA59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4434FA-F28F-4E36-8CB2-8779214CB733}" type="pres">
      <dgm:prSet presAssocID="{B2E3645E-F860-4611-9DAA-FCEB018F1409}" presName="parentText" presStyleLbl="node1" presStyleIdx="0" presStyleCnt="1" custScaleY="51808" custLinFactNeighborY="-40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C1392-289A-44D0-AEBA-21437D41C19D}" type="pres">
      <dgm:prSet presAssocID="{B2E3645E-F860-4611-9DAA-FCEB018F1409}" presName="childText" presStyleLbl="revTx" presStyleIdx="0" presStyleCnt="1" custLinFactNeighborY="-75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FCDBF5-71BE-49CB-9DC6-15D63A0093AC}" type="presOf" srcId="{CF81EC88-3B9F-4B8D-B6BB-3CCA0FBA59CE}" destId="{72ED7685-E22B-4CEF-A1C6-4CB9D351731F}" srcOrd="0" destOrd="0" presId="urn:microsoft.com/office/officeart/2005/8/layout/vList2"/>
    <dgm:cxn modelId="{84B83E89-C6E2-4FBC-97A8-4C962ED635B0}" type="presOf" srcId="{B2E3645E-F860-4611-9DAA-FCEB018F1409}" destId="{8C4434FA-F28F-4E36-8CB2-8779214CB733}" srcOrd="0" destOrd="0" presId="urn:microsoft.com/office/officeart/2005/8/layout/vList2"/>
    <dgm:cxn modelId="{C222A3C9-3245-423C-9EEB-F6505330563B}" srcId="{B2E3645E-F860-4611-9DAA-FCEB018F1409}" destId="{91B3186B-526A-47C4-8E51-CD028DF39242}" srcOrd="2" destOrd="0" parTransId="{416A82D2-4E6F-4D34-AE20-9285DBA606F4}" sibTransId="{B33ECFD5-7FAE-4765-B3A7-49AE0C4C3839}"/>
    <dgm:cxn modelId="{FADFE695-DB54-4571-96EB-F7DD57E4FAFC}" type="presOf" srcId="{AE9AE0CD-2E95-435F-9F52-988B85D67827}" destId="{7A3C1392-289A-44D0-AEBA-21437D41C19D}" srcOrd="0" destOrd="4" presId="urn:microsoft.com/office/officeart/2005/8/layout/vList2"/>
    <dgm:cxn modelId="{57677A15-472E-49C5-88AE-E7F2F1A1FBDE}" type="presOf" srcId="{53FCC4A8-884E-4FD1-9D11-2BAB0707D6B9}" destId="{7A3C1392-289A-44D0-AEBA-21437D41C19D}" srcOrd="0" destOrd="0" presId="urn:microsoft.com/office/officeart/2005/8/layout/vList2"/>
    <dgm:cxn modelId="{286F9452-0810-4DB0-8BBB-464CB3A6F8E3}" srcId="{B2E3645E-F860-4611-9DAA-FCEB018F1409}" destId="{CD7B2268-A709-49E8-8439-E8894F603525}" srcOrd="5" destOrd="0" parTransId="{EE176BAA-DAAD-4B0A-88AF-01C947C3BA92}" sibTransId="{77749460-9264-4F56-9B4C-6C479AB400A2}"/>
    <dgm:cxn modelId="{2517061C-EF74-4413-BA33-E88898BC7D03}" srcId="{B2E3645E-F860-4611-9DAA-FCEB018F1409}" destId="{CA53AA98-479C-4B96-A587-46C417D00410}" srcOrd="7" destOrd="0" parTransId="{5C135929-7CEF-4C25-A6D4-EDAAFE730A81}" sibTransId="{A2DC469E-819B-4C36-99BF-F691CEB948F6}"/>
    <dgm:cxn modelId="{39BCB0E8-3747-4D54-98C5-6476A70AAA65}" type="presOf" srcId="{91B3186B-526A-47C4-8E51-CD028DF39242}" destId="{7A3C1392-289A-44D0-AEBA-21437D41C19D}" srcOrd="0" destOrd="2" presId="urn:microsoft.com/office/officeart/2005/8/layout/vList2"/>
    <dgm:cxn modelId="{AF51ED24-14FB-4880-98F9-845F6EC74900}" type="presOf" srcId="{CA53AA98-479C-4B96-A587-46C417D00410}" destId="{7A3C1392-289A-44D0-AEBA-21437D41C19D}" srcOrd="0" destOrd="7" presId="urn:microsoft.com/office/officeart/2005/8/layout/vList2"/>
    <dgm:cxn modelId="{CAE8FBB8-2F48-40B3-A1A6-EFC2FEF8463D}" type="presOf" srcId="{3C964721-56B1-422B-85A6-D4595FDB50B5}" destId="{7A3C1392-289A-44D0-AEBA-21437D41C19D}" srcOrd="0" destOrd="1" presId="urn:microsoft.com/office/officeart/2005/8/layout/vList2"/>
    <dgm:cxn modelId="{DE4B4FAB-44B0-4D85-98E0-0121E1778959}" type="presOf" srcId="{E685A46C-5582-47EF-A8AA-7BD8EBA25CC7}" destId="{7A3C1392-289A-44D0-AEBA-21437D41C19D}" srcOrd="0" destOrd="3" presId="urn:microsoft.com/office/officeart/2005/8/layout/vList2"/>
    <dgm:cxn modelId="{14915989-D199-4DDA-9995-11CB4AA7FA58}" type="presOf" srcId="{6AAB2F23-CDF9-4B8D-9347-820DBB5B82F0}" destId="{7A3C1392-289A-44D0-AEBA-21437D41C19D}" srcOrd="0" destOrd="6" presId="urn:microsoft.com/office/officeart/2005/8/layout/vList2"/>
    <dgm:cxn modelId="{79C38D74-38BA-44B0-B4A5-F90FB7F22DC8}" srcId="{B2E3645E-F860-4611-9DAA-FCEB018F1409}" destId="{E685A46C-5582-47EF-A8AA-7BD8EBA25CC7}" srcOrd="3" destOrd="0" parTransId="{5F0EDCB1-4166-4024-9195-5FC232E4430B}" sibTransId="{D210A7F3-48B6-4301-867F-4F150C62D333}"/>
    <dgm:cxn modelId="{EDF668CA-451F-4642-8C5C-9D0F65AE7093}" srcId="{B2E3645E-F860-4611-9DAA-FCEB018F1409}" destId="{3C964721-56B1-422B-85A6-D4595FDB50B5}" srcOrd="1" destOrd="0" parTransId="{69ED6670-E9EA-423D-A57D-D385CF3212DD}" sibTransId="{C5250067-95DE-40AA-8FE4-D05E7B045316}"/>
    <dgm:cxn modelId="{10011710-428E-4CF5-96BB-F2A2B8018A97}" srcId="{CF81EC88-3B9F-4B8D-B6BB-3CCA0FBA59CE}" destId="{B2E3645E-F860-4611-9DAA-FCEB018F1409}" srcOrd="0" destOrd="0" parTransId="{77CCF825-9867-4C9C-A71A-4F35824D5100}" sibTransId="{E254F7DD-3CDD-4E0C-AD2F-EF654F142461}"/>
    <dgm:cxn modelId="{41AB7830-43B6-4E3E-A31A-BF0B3B1A0D74}" srcId="{B2E3645E-F860-4611-9DAA-FCEB018F1409}" destId="{53FCC4A8-884E-4FD1-9D11-2BAB0707D6B9}" srcOrd="0" destOrd="0" parTransId="{7E681AA9-5E2F-42F4-AF8B-DECD8650A618}" sibTransId="{BD69E1A4-CEAC-40EC-B030-303700F06BA5}"/>
    <dgm:cxn modelId="{1484AF73-9A17-4E92-AA84-3653CB694673}" srcId="{B2E3645E-F860-4611-9DAA-FCEB018F1409}" destId="{6AAB2F23-CDF9-4B8D-9347-820DBB5B82F0}" srcOrd="6" destOrd="0" parTransId="{01D42DB3-5740-4A05-96A0-68BFFD588B68}" sibTransId="{113B698F-2D2B-4256-90E2-85E49DA4F5E9}"/>
    <dgm:cxn modelId="{26B1A92F-2A8F-4017-866A-E715799C4F73}" srcId="{B2E3645E-F860-4611-9DAA-FCEB018F1409}" destId="{AE9AE0CD-2E95-435F-9F52-988B85D67827}" srcOrd="4" destOrd="0" parTransId="{7FC41D1A-DE55-4E19-A1D0-27382AE3284C}" sibTransId="{4B7D989F-C4F6-4F79-B903-A4AC0E5AB693}"/>
    <dgm:cxn modelId="{183D535E-0B58-4A2A-97F1-D400D64B735A}" type="presOf" srcId="{CD7B2268-A709-49E8-8439-E8894F603525}" destId="{7A3C1392-289A-44D0-AEBA-21437D41C19D}" srcOrd="0" destOrd="5" presId="urn:microsoft.com/office/officeart/2005/8/layout/vList2"/>
    <dgm:cxn modelId="{00D215D0-9C76-4064-8143-89B2B325BF8A}" type="presParOf" srcId="{72ED7685-E22B-4CEF-A1C6-4CB9D351731F}" destId="{8C4434FA-F28F-4E36-8CB2-8779214CB733}" srcOrd="0" destOrd="0" presId="urn:microsoft.com/office/officeart/2005/8/layout/vList2"/>
    <dgm:cxn modelId="{103179C5-3499-473A-A774-A53E898FC92B}" type="presParOf" srcId="{72ED7685-E22B-4CEF-A1C6-4CB9D351731F}" destId="{7A3C1392-289A-44D0-AEBA-21437D41C19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374566-B4AE-45A0-951B-CC5168D42F26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87333F3F-9999-444C-ADA1-457C51962E62}">
      <dgm:prSet custT="1"/>
      <dgm:spPr/>
      <dgm:t>
        <a:bodyPr/>
        <a:lstStyle/>
        <a:p>
          <a:pPr rtl="1"/>
          <a:r>
            <a:rPr lang="fa-IR" sz="2800" dirty="0" smtClean="0">
              <a:cs typeface="B Titr" pitchFamily="2" charset="-78"/>
            </a:rPr>
            <a:t>جلسه با حضور حداقل 5 نفر (دو سوم) رسمیت می‌یابد. </a:t>
          </a:r>
          <a:endParaRPr lang="fa-IR" sz="2800" dirty="0">
            <a:cs typeface="B Titr" pitchFamily="2" charset="-78"/>
          </a:endParaRPr>
        </a:p>
      </dgm:t>
    </dgm:pt>
    <dgm:pt modelId="{0E97FB6C-F06B-41C0-A08D-7C6BEBDBB3AE}" type="parTrans" cxnId="{3037144E-7741-49B9-B91A-59C425328698}">
      <dgm:prSet/>
      <dgm:spPr/>
      <dgm:t>
        <a:bodyPr/>
        <a:lstStyle/>
        <a:p>
          <a:pPr rtl="1"/>
          <a:endParaRPr lang="fa-IR"/>
        </a:p>
      </dgm:t>
    </dgm:pt>
    <dgm:pt modelId="{EB079F6C-3A75-4A0C-991F-61AAC55E0DC9}" type="sibTrans" cxnId="{3037144E-7741-49B9-B91A-59C425328698}">
      <dgm:prSet/>
      <dgm:spPr/>
      <dgm:t>
        <a:bodyPr/>
        <a:lstStyle/>
        <a:p>
          <a:pPr rtl="1"/>
          <a:endParaRPr lang="fa-IR"/>
        </a:p>
      </dgm:t>
    </dgm:pt>
    <dgm:pt modelId="{FC2A73D7-10E3-4526-A292-67F19C108426}">
      <dgm:prSet custT="1"/>
      <dgm:spPr/>
      <dgm:t>
        <a:bodyPr/>
        <a:lstStyle/>
        <a:p>
          <a:pPr rtl="1"/>
          <a:r>
            <a:rPr lang="fa-IR" sz="2800" dirty="0" smtClean="0">
              <a:solidFill>
                <a:srgbClr val="FF0000"/>
              </a:solidFill>
              <a:cs typeface="B Titr" pitchFamily="2" charset="-78"/>
            </a:rPr>
            <a:t>تصمیم‌گیری بر اساس اکثریت اعضای حاضر </a:t>
          </a:r>
        </a:p>
        <a:p>
          <a:pPr rtl="1"/>
          <a:r>
            <a:rPr lang="fa-IR" sz="2800" dirty="0" smtClean="0">
              <a:cs typeface="B Titr" pitchFamily="2" charset="-78"/>
            </a:rPr>
            <a:t> در شرایط تساوی آرا نظر اعضایی که موافق نظر رییس است حاکم است. </a:t>
          </a:r>
          <a:endParaRPr lang="fa-IR" sz="2800" dirty="0">
            <a:cs typeface="B Titr" pitchFamily="2" charset="-78"/>
          </a:endParaRPr>
        </a:p>
      </dgm:t>
    </dgm:pt>
    <dgm:pt modelId="{F0553996-2D53-4E00-9B8D-DB1F5F92F201}" type="parTrans" cxnId="{A6723327-80EC-46B0-A763-142E0A0BA3EB}">
      <dgm:prSet/>
      <dgm:spPr/>
      <dgm:t>
        <a:bodyPr/>
        <a:lstStyle/>
        <a:p>
          <a:pPr rtl="1"/>
          <a:endParaRPr lang="fa-IR"/>
        </a:p>
      </dgm:t>
    </dgm:pt>
    <dgm:pt modelId="{B8EE96A2-4BE1-4185-8963-9C111B65A660}" type="sibTrans" cxnId="{A6723327-80EC-46B0-A763-142E0A0BA3EB}">
      <dgm:prSet/>
      <dgm:spPr/>
      <dgm:t>
        <a:bodyPr/>
        <a:lstStyle/>
        <a:p>
          <a:pPr rtl="1"/>
          <a:endParaRPr lang="fa-IR"/>
        </a:p>
      </dgm:t>
    </dgm:pt>
    <dgm:pt modelId="{53288C33-9B34-42BA-96AC-6E241FAA7EEB}" type="pres">
      <dgm:prSet presAssocID="{71374566-B4AE-45A0-951B-CC5168D42F2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4B62EDB3-E15A-4146-AE54-A0CADAF65D54}" type="pres">
      <dgm:prSet presAssocID="{87333F3F-9999-444C-ADA1-457C51962E62}" presName="circle1" presStyleLbl="node1" presStyleIdx="0" presStyleCnt="2"/>
      <dgm:spPr/>
    </dgm:pt>
    <dgm:pt modelId="{56FAC90F-D571-4AD0-A571-03C5FAF02AF2}" type="pres">
      <dgm:prSet presAssocID="{87333F3F-9999-444C-ADA1-457C51962E62}" presName="space" presStyleCnt="0"/>
      <dgm:spPr/>
    </dgm:pt>
    <dgm:pt modelId="{72930A31-5C3C-411C-9445-DD9833725A94}" type="pres">
      <dgm:prSet presAssocID="{87333F3F-9999-444C-ADA1-457C51962E62}" presName="rect1" presStyleLbl="alignAcc1" presStyleIdx="0" presStyleCnt="2"/>
      <dgm:spPr/>
      <dgm:t>
        <a:bodyPr/>
        <a:lstStyle/>
        <a:p>
          <a:pPr rtl="1"/>
          <a:endParaRPr lang="fa-IR"/>
        </a:p>
      </dgm:t>
    </dgm:pt>
    <dgm:pt modelId="{4002A00D-4001-4E80-9536-9A8B8C835311}" type="pres">
      <dgm:prSet presAssocID="{FC2A73D7-10E3-4526-A292-67F19C108426}" presName="vertSpace2" presStyleLbl="node1" presStyleIdx="0" presStyleCnt="2"/>
      <dgm:spPr/>
    </dgm:pt>
    <dgm:pt modelId="{ACCACFF6-9A31-4975-941A-9D7D1DC772D1}" type="pres">
      <dgm:prSet presAssocID="{FC2A73D7-10E3-4526-A292-67F19C108426}" presName="circle2" presStyleLbl="node1" presStyleIdx="1" presStyleCnt="2"/>
      <dgm:spPr/>
    </dgm:pt>
    <dgm:pt modelId="{CAC9378C-19E4-43E6-8C6D-C53F0FBF6A18}" type="pres">
      <dgm:prSet presAssocID="{FC2A73D7-10E3-4526-A292-67F19C108426}" presName="rect2" presStyleLbl="alignAcc1" presStyleIdx="1" presStyleCnt="2"/>
      <dgm:spPr/>
      <dgm:t>
        <a:bodyPr/>
        <a:lstStyle/>
        <a:p>
          <a:pPr rtl="1"/>
          <a:endParaRPr lang="fa-IR"/>
        </a:p>
      </dgm:t>
    </dgm:pt>
    <dgm:pt modelId="{882097E8-90F5-4B96-8DA8-A8116AE629C5}" type="pres">
      <dgm:prSet presAssocID="{87333F3F-9999-444C-ADA1-457C51962E62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DF4EDC5-9147-493B-92F5-E0D105CCD950}" type="pres">
      <dgm:prSet presAssocID="{FC2A73D7-10E3-4526-A292-67F19C108426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4006500-0C87-4109-97D9-97BA7C54E8CD}" type="presOf" srcId="{FC2A73D7-10E3-4526-A292-67F19C108426}" destId="{DDF4EDC5-9147-493B-92F5-E0D105CCD950}" srcOrd="1" destOrd="0" presId="urn:microsoft.com/office/officeart/2005/8/layout/target3"/>
    <dgm:cxn modelId="{9A57831C-67C1-4DDA-9EDD-E6D408B4EB2C}" type="presOf" srcId="{71374566-B4AE-45A0-951B-CC5168D42F26}" destId="{53288C33-9B34-42BA-96AC-6E241FAA7EEB}" srcOrd="0" destOrd="0" presId="urn:microsoft.com/office/officeart/2005/8/layout/target3"/>
    <dgm:cxn modelId="{D14C79D9-924E-45D7-80D4-7E0757C0C48F}" type="presOf" srcId="{FC2A73D7-10E3-4526-A292-67F19C108426}" destId="{CAC9378C-19E4-43E6-8C6D-C53F0FBF6A18}" srcOrd="0" destOrd="0" presId="urn:microsoft.com/office/officeart/2005/8/layout/target3"/>
    <dgm:cxn modelId="{A6723327-80EC-46B0-A763-142E0A0BA3EB}" srcId="{71374566-B4AE-45A0-951B-CC5168D42F26}" destId="{FC2A73D7-10E3-4526-A292-67F19C108426}" srcOrd="1" destOrd="0" parTransId="{F0553996-2D53-4E00-9B8D-DB1F5F92F201}" sibTransId="{B8EE96A2-4BE1-4185-8963-9C111B65A660}"/>
    <dgm:cxn modelId="{A09F975E-D623-4626-80E4-F4CB9B8CEB56}" type="presOf" srcId="{87333F3F-9999-444C-ADA1-457C51962E62}" destId="{882097E8-90F5-4B96-8DA8-A8116AE629C5}" srcOrd="1" destOrd="0" presId="urn:microsoft.com/office/officeart/2005/8/layout/target3"/>
    <dgm:cxn modelId="{3037144E-7741-49B9-B91A-59C425328698}" srcId="{71374566-B4AE-45A0-951B-CC5168D42F26}" destId="{87333F3F-9999-444C-ADA1-457C51962E62}" srcOrd="0" destOrd="0" parTransId="{0E97FB6C-F06B-41C0-A08D-7C6BEBDBB3AE}" sibTransId="{EB079F6C-3A75-4A0C-991F-61AAC55E0DC9}"/>
    <dgm:cxn modelId="{9B9C1AAC-842D-4449-8778-3985EAE4E2CB}" type="presOf" srcId="{87333F3F-9999-444C-ADA1-457C51962E62}" destId="{72930A31-5C3C-411C-9445-DD9833725A94}" srcOrd="0" destOrd="0" presId="urn:microsoft.com/office/officeart/2005/8/layout/target3"/>
    <dgm:cxn modelId="{ADFCC1B6-BB8B-4A78-B938-CCD1186782A5}" type="presParOf" srcId="{53288C33-9B34-42BA-96AC-6E241FAA7EEB}" destId="{4B62EDB3-E15A-4146-AE54-A0CADAF65D54}" srcOrd="0" destOrd="0" presId="urn:microsoft.com/office/officeart/2005/8/layout/target3"/>
    <dgm:cxn modelId="{7244A498-25BE-4C31-8D14-9318024F4F08}" type="presParOf" srcId="{53288C33-9B34-42BA-96AC-6E241FAA7EEB}" destId="{56FAC90F-D571-4AD0-A571-03C5FAF02AF2}" srcOrd="1" destOrd="0" presId="urn:microsoft.com/office/officeart/2005/8/layout/target3"/>
    <dgm:cxn modelId="{67AFCEA5-DD68-488E-9CAE-737886D41500}" type="presParOf" srcId="{53288C33-9B34-42BA-96AC-6E241FAA7EEB}" destId="{72930A31-5C3C-411C-9445-DD9833725A94}" srcOrd="2" destOrd="0" presId="urn:microsoft.com/office/officeart/2005/8/layout/target3"/>
    <dgm:cxn modelId="{F2CFD417-4808-47B0-8818-06147D0A44C9}" type="presParOf" srcId="{53288C33-9B34-42BA-96AC-6E241FAA7EEB}" destId="{4002A00D-4001-4E80-9536-9A8B8C835311}" srcOrd="3" destOrd="0" presId="urn:microsoft.com/office/officeart/2005/8/layout/target3"/>
    <dgm:cxn modelId="{25137929-EB02-4D60-A01D-D8B8CDC5DDDA}" type="presParOf" srcId="{53288C33-9B34-42BA-96AC-6E241FAA7EEB}" destId="{ACCACFF6-9A31-4975-941A-9D7D1DC772D1}" srcOrd="4" destOrd="0" presId="urn:microsoft.com/office/officeart/2005/8/layout/target3"/>
    <dgm:cxn modelId="{0E9B8D95-3189-41FE-A6D9-6878CBBC12C2}" type="presParOf" srcId="{53288C33-9B34-42BA-96AC-6E241FAA7EEB}" destId="{CAC9378C-19E4-43E6-8C6D-C53F0FBF6A18}" srcOrd="5" destOrd="0" presId="urn:microsoft.com/office/officeart/2005/8/layout/target3"/>
    <dgm:cxn modelId="{109EE7E2-78E5-4ED2-AA9B-E42973B7E78C}" type="presParOf" srcId="{53288C33-9B34-42BA-96AC-6E241FAA7EEB}" destId="{882097E8-90F5-4B96-8DA8-A8116AE629C5}" srcOrd="6" destOrd="0" presId="urn:microsoft.com/office/officeart/2005/8/layout/target3"/>
    <dgm:cxn modelId="{38DD1C01-20AD-4824-9068-9E57AB8B61D9}" type="presParOf" srcId="{53288C33-9B34-42BA-96AC-6E241FAA7EEB}" destId="{DDF4EDC5-9147-493B-92F5-E0D105CCD950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709775E-1934-4572-AA2A-11966B56F51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8AA330B0-77A0-47AB-B46E-0D38D44115A2}">
      <dgm:prSet custT="1"/>
      <dgm:spPr/>
      <dgm:t>
        <a:bodyPr/>
        <a:lstStyle/>
        <a:p>
          <a:pPr algn="justLow" rtl="1">
            <a:lnSpc>
              <a:spcPct val="100000"/>
            </a:lnSpc>
          </a:pPr>
          <a:r>
            <a:rPr lang="fa-IR" sz="3200" b="1" dirty="0" smtClean="0">
              <a:cs typeface="B Nazanin" pitchFamily="2" charset="-78"/>
            </a:rPr>
            <a:t>1- رفع تعارض و مشکلات بین دستگاه‌های استان </a:t>
          </a:r>
          <a:r>
            <a:rPr lang="fa-IR" sz="3200" b="1" dirty="0" smtClean="0">
              <a:solidFill>
                <a:srgbClr val="FF0000"/>
              </a:solidFill>
              <a:cs typeface="B Nazanin" pitchFamily="2" charset="-78"/>
            </a:rPr>
            <a:t>در خصوص واگذاری پروژه‌ها و عرصه آن</a:t>
          </a:r>
          <a:r>
            <a:rPr lang="fa-IR" sz="3200" b="1" dirty="0" smtClean="0">
              <a:cs typeface="B Nazanin" pitchFamily="2" charset="-78"/>
            </a:rPr>
            <a:t> و اعلام نتیجه به کارگروه واگذاری</a:t>
          </a:r>
        </a:p>
        <a:p>
          <a:pPr algn="justLow" rtl="1">
            <a:lnSpc>
              <a:spcPct val="100000"/>
            </a:lnSpc>
          </a:pPr>
          <a:r>
            <a:rPr lang="fa-IR" sz="3200" b="1" dirty="0" smtClean="0">
              <a:cs typeface="B Nazanin" pitchFamily="2" charset="-78"/>
            </a:rPr>
            <a:t>2- دستور تهیه گزارش تصمیم به واگذاری برای </a:t>
          </a:r>
          <a:r>
            <a:rPr lang="fa-IR" sz="3200" b="1" dirty="0" smtClean="0">
              <a:solidFill>
                <a:srgbClr val="FF0000"/>
              </a:solidFill>
              <a:cs typeface="B Nazanin" pitchFamily="2" charset="-78"/>
            </a:rPr>
            <a:t>پروژه های ملی </a:t>
          </a:r>
          <a:r>
            <a:rPr lang="fa-IR" sz="3200" b="1" dirty="0" smtClean="0">
              <a:cs typeface="B Nazanin" pitchFamily="2" charset="-78"/>
            </a:rPr>
            <a:t>و پیگیری برای انجام فرآیند آن در کارگروه ملی </a:t>
          </a:r>
          <a:endParaRPr lang="fa-IR" sz="3200" b="1" dirty="0">
            <a:cs typeface="B Nazanin" pitchFamily="2" charset="-78"/>
          </a:endParaRPr>
        </a:p>
      </dgm:t>
    </dgm:pt>
    <dgm:pt modelId="{E91C7BC5-8ADA-491B-BD6C-F1AAFC9FE047}" type="parTrans" cxnId="{245317D2-C505-456D-B77F-7CB324D7367C}">
      <dgm:prSet/>
      <dgm:spPr/>
      <dgm:t>
        <a:bodyPr/>
        <a:lstStyle/>
        <a:p>
          <a:pPr rtl="1"/>
          <a:endParaRPr lang="fa-IR"/>
        </a:p>
      </dgm:t>
    </dgm:pt>
    <dgm:pt modelId="{2A58AC7A-D106-4839-B3E6-FF03136721FD}" type="sibTrans" cxnId="{245317D2-C505-456D-B77F-7CB324D7367C}">
      <dgm:prSet/>
      <dgm:spPr/>
      <dgm:t>
        <a:bodyPr/>
        <a:lstStyle/>
        <a:p>
          <a:pPr rtl="1"/>
          <a:endParaRPr lang="fa-IR"/>
        </a:p>
      </dgm:t>
    </dgm:pt>
    <dgm:pt modelId="{E91C84AC-235B-444A-A289-16C7016E6E9E}" type="pres">
      <dgm:prSet presAssocID="{9709775E-1934-4572-AA2A-11966B56F51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4DF1D816-C96D-4BE8-A71F-53D3BCA84A4E}" type="pres">
      <dgm:prSet presAssocID="{8AA330B0-77A0-47AB-B46E-0D38D44115A2}" presName="circle1" presStyleLbl="node1" presStyleIdx="0" presStyleCnt="1"/>
      <dgm:spPr/>
    </dgm:pt>
    <dgm:pt modelId="{2964165D-6034-4B0D-99C1-1BD8D7AA3961}" type="pres">
      <dgm:prSet presAssocID="{8AA330B0-77A0-47AB-B46E-0D38D44115A2}" presName="space" presStyleCnt="0"/>
      <dgm:spPr/>
    </dgm:pt>
    <dgm:pt modelId="{2E19CCC4-63EF-4FBB-9BC2-0B5DA20F9A53}" type="pres">
      <dgm:prSet presAssocID="{8AA330B0-77A0-47AB-B46E-0D38D44115A2}" presName="rect1" presStyleLbl="alignAcc1" presStyleIdx="0" presStyleCnt="1" custLinFactNeighborX="865" custLinFactNeighborY="-959"/>
      <dgm:spPr/>
      <dgm:t>
        <a:bodyPr/>
        <a:lstStyle/>
        <a:p>
          <a:pPr rtl="1"/>
          <a:endParaRPr lang="fa-IR"/>
        </a:p>
      </dgm:t>
    </dgm:pt>
    <dgm:pt modelId="{A8D6C427-EF0A-4E4E-B92B-C67E2F28178D}" type="pres">
      <dgm:prSet presAssocID="{8AA330B0-77A0-47AB-B46E-0D38D44115A2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4926C5CA-44C1-4B2E-89C9-6BF043B8761A}" type="presOf" srcId="{9709775E-1934-4572-AA2A-11966B56F517}" destId="{E91C84AC-235B-444A-A289-16C7016E6E9E}" srcOrd="0" destOrd="0" presId="urn:microsoft.com/office/officeart/2005/8/layout/target3"/>
    <dgm:cxn modelId="{6A927B3C-4FE8-40D5-B469-49F538C9AC8A}" type="presOf" srcId="{8AA330B0-77A0-47AB-B46E-0D38D44115A2}" destId="{2E19CCC4-63EF-4FBB-9BC2-0B5DA20F9A53}" srcOrd="0" destOrd="0" presId="urn:microsoft.com/office/officeart/2005/8/layout/target3"/>
    <dgm:cxn modelId="{741C316F-BA35-4A89-89DB-E10EBD40DDBE}" type="presOf" srcId="{8AA330B0-77A0-47AB-B46E-0D38D44115A2}" destId="{A8D6C427-EF0A-4E4E-B92B-C67E2F28178D}" srcOrd="1" destOrd="0" presId="urn:microsoft.com/office/officeart/2005/8/layout/target3"/>
    <dgm:cxn modelId="{245317D2-C505-456D-B77F-7CB324D7367C}" srcId="{9709775E-1934-4572-AA2A-11966B56F517}" destId="{8AA330B0-77A0-47AB-B46E-0D38D44115A2}" srcOrd="0" destOrd="0" parTransId="{E91C7BC5-8ADA-491B-BD6C-F1AAFC9FE047}" sibTransId="{2A58AC7A-D106-4839-B3E6-FF03136721FD}"/>
    <dgm:cxn modelId="{8ADBD699-A20D-4586-8EC2-3DEF1EB5142C}" type="presParOf" srcId="{E91C84AC-235B-444A-A289-16C7016E6E9E}" destId="{4DF1D816-C96D-4BE8-A71F-53D3BCA84A4E}" srcOrd="0" destOrd="0" presId="urn:microsoft.com/office/officeart/2005/8/layout/target3"/>
    <dgm:cxn modelId="{17535458-0F6B-4B29-8B06-95C30B5517F0}" type="presParOf" srcId="{E91C84AC-235B-444A-A289-16C7016E6E9E}" destId="{2964165D-6034-4B0D-99C1-1BD8D7AA3961}" srcOrd="1" destOrd="0" presId="urn:microsoft.com/office/officeart/2005/8/layout/target3"/>
    <dgm:cxn modelId="{B2D74C6E-0973-4B43-8731-C59FE306317D}" type="presParOf" srcId="{E91C84AC-235B-444A-A289-16C7016E6E9E}" destId="{2E19CCC4-63EF-4FBB-9BC2-0B5DA20F9A53}" srcOrd="2" destOrd="0" presId="urn:microsoft.com/office/officeart/2005/8/layout/target3"/>
    <dgm:cxn modelId="{0F3B815F-6C15-4776-954E-F6C41E2DEF50}" type="presParOf" srcId="{E91C84AC-235B-444A-A289-16C7016E6E9E}" destId="{A8D6C427-EF0A-4E4E-B92B-C67E2F28178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EAC7DFD-EC53-4C01-9F64-519507132C1A}" type="doc">
      <dgm:prSet loTypeId="urn:microsoft.com/office/officeart/2005/8/layout/vList2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pPr rtl="1"/>
          <a:endParaRPr lang="fa-IR"/>
        </a:p>
      </dgm:t>
    </dgm:pt>
    <dgm:pt modelId="{3F265D00-CE86-41B8-ADB2-5161057AF188}">
      <dgm:prSet custT="1"/>
      <dgm:spPr/>
      <dgm:t>
        <a:bodyPr/>
        <a:lstStyle/>
        <a:p>
          <a:pPr rtl="1"/>
          <a:r>
            <a:rPr lang="fa-IR" sz="2400" b="1" dirty="0" smtClean="0">
              <a:cs typeface="B Nazanin" pitchFamily="2" charset="-78"/>
            </a:rPr>
            <a:t>1- دریافت اسناد ارزیابی صلاحیت، تکمیل کاربرگ‌ها و ارائه مدارک توسط متقاضیان که پس از راه‌اندازی سامانه اطلاع‌رسانی مشارکت عمومی - خصوصی بصورت الکترونیکی انجام می‌شود. </a:t>
          </a:r>
          <a:endParaRPr lang="fa-IR" sz="2400" dirty="0">
            <a:cs typeface="B Nazanin" pitchFamily="2" charset="-78"/>
          </a:endParaRPr>
        </a:p>
      </dgm:t>
    </dgm:pt>
    <dgm:pt modelId="{59021227-E437-40C5-B55F-001219D8C6FB}" type="parTrans" cxnId="{D341FC0E-930E-4738-9404-1508FC75CEE3}">
      <dgm:prSet/>
      <dgm:spPr/>
      <dgm:t>
        <a:bodyPr/>
        <a:lstStyle/>
        <a:p>
          <a:pPr rtl="1"/>
          <a:endParaRPr lang="fa-IR" sz="2400">
            <a:cs typeface="B Nazanin" pitchFamily="2" charset="-78"/>
          </a:endParaRPr>
        </a:p>
      </dgm:t>
    </dgm:pt>
    <dgm:pt modelId="{874D48C4-9286-4788-BC57-BD22949201A6}" type="sibTrans" cxnId="{D341FC0E-930E-4738-9404-1508FC75CEE3}">
      <dgm:prSet/>
      <dgm:spPr/>
      <dgm:t>
        <a:bodyPr/>
        <a:lstStyle/>
        <a:p>
          <a:pPr rtl="1"/>
          <a:endParaRPr lang="fa-IR" sz="2400">
            <a:cs typeface="B Nazanin" pitchFamily="2" charset="-78"/>
          </a:endParaRPr>
        </a:p>
      </dgm:t>
    </dgm:pt>
    <dgm:pt modelId="{46B17FE1-4478-4436-AA48-10D6BF7DE2ED}">
      <dgm:prSet custT="1"/>
      <dgm:spPr/>
      <dgm:t>
        <a:bodyPr/>
        <a:lstStyle/>
        <a:p>
          <a:pPr rtl="1"/>
          <a:r>
            <a:rPr lang="fa-IR" sz="2400" b="1" dirty="0" smtClean="0">
              <a:cs typeface="B Nazanin" pitchFamily="2" charset="-78"/>
            </a:rPr>
            <a:t>2- امکان بازدید از محل پروژه و برگزاری جلسه پرسش و پاسخ که در صورت لزوم انجام می‌شود</a:t>
          </a:r>
          <a:endParaRPr lang="fa-IR" sz="2400" dirty="0">
            <a:cs typeface="B Nazanin" pitchFamily="2" charset="-78"/>
          </a:endParaRPr>
        </a:p>
      </dgm:t>
    </dgm:pt>
    <dgm:pt modelId="{71C3A56C-462C-460F-9CF2-F13AD8573CF0}" type="parTrans" cxnId="{07C5967E-3F32-469E-B9BD-4AFC7310400C}">
      <dgm:prSet/>
      <dgm:spPr/>
      <dgm:t>
        <a:bodyPr/>
        <a:lstStyle/>
        <a:p>
          <a:pPr rtl="1"/>
          <a:endParaRPr lang="fa-IR" sz="2400">
            <a:cs typeface="B Nazanin" pitchFamily="2" charset="-78"/>
          </a:endParaRPr>
        </a:p>
      </dgm:t>
    </dgm:pt>
    <dgm:pt modelId="{9FE64B96-F82B-4EDE-87DA-EF0C88272DF7}" type="sibTrans" cxnId="{07C5967E-3F32-469E-B9BD-4AFC7310400C}">
      <dgm:prSet/>
      <dgm:spPr/>
      <dgm:t>
        <a:bodyPr/>
        <a:lstStyle/>
        <a:p>
          <a:pPr rtl="1"/>
          <a:endParaRPr lang="fa-IR" sz="2400">
            <a:cs typeface="B Nazanin" pitchFamily="2" charset="-78"/>
          </a:endParaRPr>
        </a:p>
      </dgm:t>
    </dgm:pt>
    <dgm:pt modelId="{DB2A11E9-6A14-4A8E-B332-EB79F7D752B0}">
      <dgm:prSet custT="1"/>
      <dgm:spPr/>
      <dgm:t>
        <a:bodyPr/>
        <a:lstStyle/>
        <a:p>
          <a:pPr rtl="1"/>
          <a:r>
            <a:rPr lang="fa-IR" sz="2400" b="1" dirty="0" smtClean="0">
              <a:cs typeface="B Nazanin" pitchFamily="2" charset="-78"/>
            </a:rPr>
            <a:t>3- بررسی کاربرگ ها و اسناد توسط کمیته منتخب کارگروه واگذاری و اصلاح یا تکمیل آن توسط متقاضیان در صورت لزوم و ارزیابی صلاحیت سرمایه‌گذار و تهیه فهرست کوتاه اشخاص دارای توان مالی بر مبنای مجموع اعتبارات ارزیابی شده متناسب با معیارهای ذکر شده در اسناد فراخوان </a:t>
          </a:r>
          <a:endParaRPr lang="fa-IR" sz="2400" dirty="0">
            <a:cs typeface="B Nazanin" pitchFamily="2" charset="-78"/>
          </a:endParaRPr>
        </a:p>
      </dgm:t>
    </dgm:pt>
    <dgm:pt modelId="{6E5CF88A-FCE9-422D-BCBD-25BF8B6E6C62}" type="parTrans" cxnId="{8B8DB0B4-58DA-4EBC-AF17-F99C280B5EC1}">
      <dgm:prSet/>
      <dgm:spPr/>
      <dgm:t>
        <a:bodyPr/>
        <a:lstStyle/>
        <a:p>
          <a:pPr rtl="1"/>
          <a:endParaRPr lang="fa-IR" sz="2400">
            <a:cs typeface="B Nazanin" pitchFamily="2" charset="-78"/>
          </a:endParaRPr>
        </a:p>
      </dgm:t>
    </dgm:pt>
    <dgm:pt modelId="{EB7335BC-8DAF-4476-AE93-F2469A6C6383}" type="sibTrans" cxnId="{8B8DB0B4-58DA-4EBC-AF17-F99C280B5EC1}">
      <dgm:prSet/>
      <dgm:spPr/>
      <dgm:t>
        <a:bodyPr/>
        <a:lstStyle/>
        <a:p>
          <a:pPr rtl="1"/>
          <a:endParaRPr lang="fa-IR" sz="2400">
            <a:cs typeface="B Nazanin" pitchFamily="2" charset="-78"/>
          </a:endParaRPr>
        </a:p>
      </dgm:t>
    </dgm:pt>
    <dgm:pt modelId="{C41563C8-1BE4-4826-A2D8-E835E313AF55}" type="pres">
      <dgm:prSet presAssocID="{8EAC7DFD-EC53-4C01-9F64-519507132C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69744091-CDC6-43CF-8ECE-FABBEEA608A0}" type="pres">
      <dgm:prSet presAssocID="{3F265D00-CE86-41B8-ADB2-5161057AF188}" presName="parentText" presStyleLbl="node1" presStyleIdx="0" presStyleCnt="3" custScaleY="116549" custLinFactY="-15831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767579A-7D44-4571-A9D0-C8C644FD2EFB}" type="pres">
      <dgm:prSet presAssocID="{874D48C4-9286-4788-BC57-BD22949201A6}" presName="spacer" presStyleCnt="0"/>
      <dgm:spPr/>
    </dgm:pt>
    <dgm:pt modelId="{1CA4FAA8-6DD5-48D6-AA91-3BF43C05A6DC}" type="pres">
      <dgm:prSet presAssocID="{46B17FE1-4478-4436-AA48-10D6BF7DE2ED}" presName="parentText" presStyleLbl="node1" presStyleIdx="1" presStyleCnt="3" custScaleY="74218" custLinFactY="-11272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E8882B0-7047-40B0-975C-CDABFCCD8D6C}" type="pres">
      <dgm:prSet presAssocID="{9FE64B96-F82B-4EDE-87DA-EF0C88272DF7}" presName="spacer" presStyleCnt="0"/>
      <dgm:spPr/>
    </dgm:pt>
    <dgm:pt modelId="{58191361-D9BC-43C2-BA10-F253B583E1E0}" type="pres">
      <dgm:prSet presAssocID="{DB2A11E9-6A14-4A8E-B332-EB79F7D752B0}" presName="parentText" presStyleLbl="node1" presStyleIdx="2" presStyleCnt="3" custScaleY="151583" custLinFactY="-133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B8DB0B4-58DA-4EBC-AF17-F99C280B5EC1}" srcId="{8EAC7DFD-EC53-4C01-9F64-519507132C1A}" destId="{DB2A11E9-6A14-4A8E-B332-EB79F7D752B0}" srcOrd="2" destOrd="0" parTransId="{6E5CF88A-FCE9-422D-BCBD-25BF8B6E6C62}" sibTransId="{EB7335BC-8DAF-4476-AE93-F2469A6C6383}"/>
    <dgm:cxn modelId="{07C5967E-3F32-469E-B9BD-4AFC7310400C}" srcId="{8EAC7DFD-EC53-4C01-9F64-519507132C1A}" destId="{46B17FE1-4478-4436-AA48-10D6BF7DE2ED}" srcOrd="1" destOrd="0" parTransId="{71C3A56C-462C-460F-9CF2-F13AD8573CF0}" sibTransId="{9FE64B96-F82B-4EDE-87DA-EF0C88272DF7}"/>
    <dgm:cxn modelId="{84DFD7BC-3ACF-4B3A-8991-7961DF1490A0}" type="presOf" srcId="{46B17FE1-4478-4436-AA48-10D6BF7DE2ED}" destId="{1CA4FAA8-6DD5-48D6-AA91-3BF43C05A6DC}" srcOrd="0" destOrd="0" presId="urn:microsoft.com/office/officeart/2005/8/layout/vList2"/>
    <dgm:cxn modelId="{D3F2496B-0283-4B2E-B920-5B2A64709F8B}" type="presOf" srcId="{DB2A11E9-6A14-4A8E-B332-EB79F7D752B0}" destId="{58191361-D9BC-43C2-BA10-F253B583E1E0}" srcOrd="0" destOrd="0" presId="urn:microsoft.com/office/officeart/2005/8/layout/vList2"/>
    <dgm:cxn modelId="{D341FC0E-930E-4738-9404-1508FC75CEE3}" srcId="{8EAC7DFD-EC53-4C01-9F64-519507132C1A}" destId="{3F265D00-CE86-41B8-ADB2-5161057AF188}" srcOrd="0" destOrd="0" parTransId="{59021227-E437-40C5-B55F-001219D8C6FB}" sibTransId="{874D48C4-9286-4788-BC57-BD22949201A6}"/>
    <dgm:cxn modelId="{AA5592A1-C4BF-4E30-8E2F-AB87C6F6B6A9}" type="presOf" srcId="{3F265D00-CE86-41B8-ADB2-5161057AF188}" destId="{69744091-CDC6-43CF-8ECE-FABBEEA608A0}" srcOrd="0" destOrd="0" presId="urn:microsoft.com/office/officeart/2005/8/layout/vList2"/>
    <dgm:cxn modelId="{EBB3548B-ABCE-4888-BA27-9B26F8B20AF5}" type="presOf" srcId="{8EAC7DFD-EC53-4C01-9F64-519507132C1A}" destId="{C41563C8-1BE4-4826-A2D8-E835E313AF55}" srcOrd="0" destOrd="0" presId="urn:microsoft.com/office/officeart/2005/8/layout/vList2"/>
    <dgm:cxn modelId="{FCD93016-1DF8-426C-9F7A-85C69BDD7088}" type="presParOf" srcId="{C41563C8-1BE4-4826-A2D8-E835E313AF55}" destId="{69744091-CDC6-43CF-8ECE-FABBEEA608A0}" srcOrd="0" destOrd="0" presId="urn:microsoft.com/office/officeart/2005/8/layout/vList2"/>
    <dgm:cxn modelId="{D8716A37-D4DC-4E9B-93AA-806DE1B1FC66}" type="presParOf" srcId="{C41563C8-1BE4-4826-A2D8-E835E313AF55}" destId="{9767579A-7D44-4571-A9D0-C8C644FD2EFB}" srcOrd="1" destOrd="0" presId="urn:microsoft.com/office/officeart/2005/8/layout/vList2"/>
    <dgm:cxn modelId="{915E1FA2-DDB7-41BA-A25C-8B1022027DF7}" type="presParOf" srcId="{C41563C8-1BE4-4826-A2D8-E835E313AF55}" destId="{1CA4FAA8-6DD5-48D6-AA91-3BF43C05A6DC}" srcOrd="2" destOrd="0" presId="urn:microsoft.com/office/officeart/2005/8/layout/vList2"/>
    <dgm:cxn modelId="{C2023A01-992E-4223-8009-105DC0C01374}" type="presParOf" srcId="{C41563C8-1BE4-4826-A2D8-E835E313AF55}" destId="{0E8882B0-7047-40B0-975C-CDABFCCD8D6C}" srcOrd="3" destOrd="0" presId="urn:microsoft.com/office/officeart/2005/8/layout/vList2"/>
    <dgm:cxn modelId="{FC5CCB98-CBDF-4BEC-B57D-977F6A2AEF48}" type="presParOf" srcId="{C41563C8-1BE4-4826-A2D8-E835E313AF55}" destId="{58191361-D9BC-43C2-BA10-F253B583E1E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A59C3-FA2A-4BFA-90B2-C281D72F3618}">
      <dsp:nvSpPr>
        <dsp:cNvPr id="0" name=""/>
        <dsp:cNvSpPr/>
      </dsp:nvSpPr>
      <dsp:spPr>
        <a:xfrm>
          <a:off x="2894879" y="3290459"/>
          <a:ext cx="2436089" cy="2436089"/>
        </a:xfrm>
        <a:prstGeom prst="ellipse">
          <a:avLst/>
        </a:prstGeom>
        <a:gradFill rotWithShape="0">
          <a:gsLst>
            <a:gs pos="0">
              <a:srgbClr val="6076B4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6076B4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6076B4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4000" b="1" kern="1200" dirty="0" smtClean="0">
              <a:ln/>
              <a:solidFill>
                <a:sysClr val="window" lastClr="FFFFFF"/>
              </a:solidFill>
              <a:latin typeface="Palatino Linotype"/>
              <a:ea typeface="+mn-ea"/>
              <a:cs typeface="B Titr" pitchFamily="2" charset="-78"/>
            </a:rPr>
            <a:t>PPP</a:t>
          </a:r>
          <a:endParaRPr lang="fa-IR" sz="4400" b="1" kern="1200" dirty="0" smtClean="0">
            <a:ln/>
            <a:solidFill>
              <a:sysClr val="window" lastClr="FFFFFF"/>
            </a:solidFill>
            <a:latin typeface="Palatino Linotype"/>
            <a:ea typeface="+mn-ea"/>
            <a:cs typeface="B Titr" pitchFamily="2" charset="-78"/>
          </a:endParaRPr>
        </a:p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ln/>
              <a:solidFill>
                <a:sysClr val="window" lastClr="FFFFFF"/>
              </a:solidFill>
              <a:latin typeface="Palatino Linotype"/>
              <a:ea typeface="+mn-ea"/>
              <a:cs typeface="B Mitra" panose="00000400000000000000" pitchFamily="2" charset="-78"/>
            </a:rPr>
            <a:t>مشارکت عمومی - خصوصی</a:t>
          </a:r>
          <a:endParaRPr lang="en-US" sz="2400" b="1" kern="1200" dirty="0">
            <a:ln/>
            <a:solidFill>
              <a:sysClr val="window" lastClr="FFFFFF"/>
            </a:solidFill>
            <a:latin typeface="Palatino Linotype"/>
            <a:ea typeface="+mn-ea"/>
            <a:cs typeface="B Mitra" panose="00000400000000000000" pitchFamily="2" charset="-78"/>
          </a:endParaRPr>
        </a:p>
      </dsp:txBody>
      <dsp:txXfrm>
        <a:off x="3251636" y="3647216"/>
        <a:ext cx="1722575" cy="1722575"/>
      </dsp:txXfrm>
    </dsp:sp>
    <dsp:sp modelId="{4268E06E-7D4C-4FF6-9019-03B45504D59E}">
      <dsp:nvSpPr>
        <dsp:cNvPr id="0" name=""/>
        <dsp:cNvSpPr/>
      </dsp:nvSpPr>
      <dsp:spPr>
        <a:xfrm rot="10851580">
          <a:off x="1167542" y="4189331"/>
          <a:ext cx="1720595" cy="644994"/>
        </a:xfrm>
        <a:prstGeom prst="leftArrow">
          <a:avLst>
            <a:gd name="adj1" fmla="val 60000"/>
            <a:gd name="adj2" fmla="val 50000"/>
          </a:avLst>
        </a:prstGeom>
        <a:solidFill>
          <a:srgbClr val="9C525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B7D193-8108-4CEF-B5A9-067143A6DE46}">
      <dsp:nvSpPr>
        <dsp:cNvPr id="0" name=""/>
        <dsp:cNvSpPr/>
      </dsp:nvSpPr>
      <dsp:spPr>
        <a:xfrm>
          <a:off x="-370818" y="3021167"/>
          <a:ext cx="2890609" cy="288348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C525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C525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C525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ysClr val="window" lastClr="FFFFFF"/>
              </a:solidFill>
              <a:latin typeface="Palatino Linotype"/>
              <a:ea typeface="+mn-ea"/>
              <a:cs typeface="+mn-cs"/>
            </a:rPr>
            <a:t>Regulation</a:t>
          </a:r>
          <a:endParaRPr lang="fa-IR" sz="3200" b="1" kern="1200" dirty="0" smtClean="0">
            <a:solidFill>
              <a:sysClr val="window" lastClr="FFFFFF"/>
            </a:solidFill>
            <a:latin typeface="Palatino Linotype"/>
            <a:ea typeface="+mn-ea"/>
            <a:cs typeface="Times New Roman"/>
          </a:endParaRPr>
        </a:p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solidFill>
                <a:sysClr val="window" lastClr="FFFFFF"/>
              </a:solidFill>
              <a:latin typeface="Palatino Linotype"/>
              <a:ea typeface="+mn-ea"/>
              <a:cs typeface="B Mitra" panose="00000400000000000000" pitchFamily="2" charset="-78"/>
            </a:rPr>
            <a:t>(سیاست‌گذاری و تنظیم مقررات)</a:t>
          </a:r>
        </a:p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solidFill>
                <a:sysClr val="window" lastClr="FFFFFF"/>
              </a:solidFill>
              <a:latin typeface="Palatino Linotype"/>
              <a:ea typeface="+mn-ea"/>
              <a:cs typeface="B Mitra" panose="00000400000000000000" pitchFamily="2" charset="-78"/>
            </a:rPr>
            <a:t>- لایحه مشارکت عمومی- خصوصی</a:t>
          </a:r>
        </a:p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solidFill>
                <a:sysClr val="window" lastClr="FFFFFF"/>
              </a:solidFill>
              <a:latin typeface="Palatino Linotype"/>
              <a:ea typeface="+mn-ea"/>
              <a:cs typeface="B Mitra" panose="00000400000000000000" pitchFamily="2" charset="-78"/>
            </a:rPr>
            <a:t>- اصلاح مقررات بخشی (مانند بهای دریافتی از کاربران و نبود برنامه بلندمدت)</a:t>
          </a:r>
        </a:p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solidFill>
                <a:sysClr val="window" lastClr="FFFFFF"/>
              </a:solidFill>
              <a:latin typeface="Palatino Linotype"/>
              <a:ea typeface="+mn-ea"/>
              <a:cs typeface="B Mitra" panose="00000400000000000000" pitchFamily="2" charset="-78"/>
            </a:rPr>
            <a:t>تشکیل نهادهای تنظیم مقررات بخشی</a:t>
          </a:r>
          <a:endParaRPr lang="en-US" sz="1600" b="1" kern="1200" dirty="0">
            <a:solidFill>
              <a:sysClr val="window" lastClr="FFFFFF"/>
            </a:solidFill>
            <a:latin typeface="Palatino Linotype"/>
            <a:ea typeface="+mn-ea"/>
            <a:cs typeface="B Mitra" panose="00000400000000000000" pitchFamily="2" charset="-78"/>
          </a:endParaRPr>
        </a:p>
      </dsp:txBody>
      <dsp:txXfrm>
        <a:off x="-286364" y="3105621"/>
        <a:ext cx="2721701" cy="2714580"/>
      </dsp:txXfrm>
    </dsp:sp>
    <dsp:sp modelId="{F5E2D446-799F-4A25-ACDF-6B2DDAD72399}">
      <dsp:nvSpPr>
        <dsp:cNvPr id="0" name=""/>
        <dsp:cNvSpPr/>
      </dsp:nvSpPr>
      <dsp:spPr>
        <a:xfrm rot="14511723">
          <a:off x="1636961" y="2141723"/>
          <a:ext cx="2292734" cy="644994"/>
        </a:xfrm>
        <a:prstGeom prst="leftArrow">
          <a:avLst>
            <a:gd name="adj1" fmla="val 60000"/>
            <a:gd name="adj2" fmla="val 50000"/>
          </a:avLst>
        </a:prstGeom>
        <a:solidFill>
          <a:srgbClr val="E6842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4F2672-72A9-4EF4-959E-C25599CE103A}">
      <dsp:nvSpPr>
        <dsp:cNvPr id="0" name=""/>
        <dsp:cNvSpPr/>
      </dsp:nvSpPr>
      <dsp:spPr>
        <a:xfrm>
          <a:off x="1047952" y="0"/>
          <a:ext cx="2692746" cy="258995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E6842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ysClr val="window" lastClr="FFFFFF"/>
              </a:solidFill>
              <a:latin typeface="Palatino Linotype"/>
              <a:ea typeface="+mn-ea"/>
              <a:cs typeface="+mn-cs"/>
            </a:rPr>
            <a:t>Funding</a:t>
          </a:r>
          <a:endParaRPr lang="fa-IR" sz="3200" b="1" kern="1200" dirty="0" smtClean="0">
            <a:solidFill>
              <a:sysClr val="window" lastClr="FFFFFF"/>
            </a:solidFill>
            <a:latin typeface="Palatino Linotype"/>
            <a:ea typeface="+mn-ea"/>
            <a:cs typeface="Times New Roman"/>
          </a:endParaRPr>
        </a:p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ysClr val="window" lastClr="FFFFFF"/>
              </a:solidFill>
              <a:latin typeface="Palatino Linotype"/>
              <a:ea typeface="+mn-ea"/>
              <a:cs typeface="B Mitra" panose="00000400000000000000" pitchFamily="2" charset="-78"/>
            </a:rPr>
            <a:t>(حمایت‌های مالی)</a:t>
          </a:r>
        </a:p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ysClr val="window" lastClr="FFFFFF"/>
              </a:solidFill>
              <a:latin typeface="Palatino Linotype"/>
              <a:ea typeface="+mn-ea"/>
              <a:cs typeface="B Mitra" panose="00000400000000000000" pitchFamily="2" charset="-78"/>
            </a:rPr>
            <a:t>-تامین منابع پایدار برای خرید محصول طرح</a:t>
          </a:r>
        </a:p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ysClr val="window" lastClr="FFFFFF"/>
              </a:solidFill>
              <a:latin typeface="Palatino Linotype"/>
              <a:ea typeface="+mn-ea"/>
              <a:cs typeface="B Mitra" panose="00000400000000000000" pitchFamily="2" charset="-78"/>
            </a:rPr>
            <a:t>- مالیات  بر سوخت (ماده 70 الحاق 2)</a:t>
          </a:r>
          <a:endParaRPr lang="en-US" sz="1800" b="1" kern="1200" dirty="0">
            <a:solidFill>
              <a:sysClr val="window" lastClr="FFFFFF"/>
            </a:solidFill>
            <a:latin typeface="Palatino Linotype"/>
            <a:ea typeface="+mn-ea"/>
            <a:cs typeface="B Mitra" panose="00000400000000000000" pitchFamily="2" charset="-78"/>
          </a:endParaRPr>
        </a:p>
      </dsp:txBody>
      <dsp:txXfrm>
        <a:off x="1123809" y="75857"/>
        <a:ext cx="2541032" cy="2438241"/>
      </dsp:txXfrm>
    </dsp:sp>
    <dsp:sp modelId="{B6548810-FE79-491F-AD37-196C57508677}">
      <dsp:nvSpPr>
        <dsp:cNvPr id="0" name=""/>
        <dsp:cNvSpPr/>
      </dsp:nvSpPr>
      <dsp:spPr>
        <a:xfrm rot="17460675">
          <a:off x="4244410" y="2180069"/>
          <a:ext cx="1987580" cy="644994"/>
        </a:xfrm>
        <a:prstGeom prst="leftArrow">
          <a:avLst>
            <a:gd name="adj1" fmla="val 60000"/>
            <a:gd name="adj2" fmla="val 50000"/>
          </a:avLst>
        </a:prstGeom>
        <a:solidFill>
          <a:srgbClr val="846648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2F455F-BA01-4887-BF19-E630C244200D}">
      <dsp:nvSpPr>
        <dsp:cNvPr id="0" name=""/>
        <dsp:cNvSpPr/>
      </dsp:nvSpPr>
      <dsp:spPr>
        <a:xfrm>
          <a:off x="3974996" y="0"/>
          <a:ext cx="2657572" cy="281606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46648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46648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46648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ysClr val="window" lastClr="FFFFFF"/>
              </a:solidFill>
              <a:latin typeface="Palatino Linotype"/>
              <a:ea typeface="+mn-ea"/>
              <a:cs typeface="+mn-cs"/>
            </a:rPr>
            <a:t>Finance</a:t>
          </a:r>
          <a:endParaRPr lang="fa-IR" sz="3200" b="1" kern="1200" dirty="0" smtClean="0">
            <a:solidFill>
              <a:sysClr val="window" lastClr="FFFFFF"/>
            </a:solidFill>
            <a:latin typeface="Palatino Linotype"/>
            <a:ea typeface="+mn-ea"/>
            <a:cs typeface="Times New Roman"/>
          </a:endParaRPr>
        </a:p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ysClr val="window" lastClr="FFFFFF"/>
              </a:solidFill>
              <a:latin typeface="Palatino Linotype"/>
              <a:ea typeface="+mn-ea"/>
              <a:cs typeface="B Mitra" panose="00000400000000000000" pitchFamily="2" charset="-78"/>
            </a:rPr>
            <a:t>(تأمین مالی)</a:t>
          </a:r>
        </a:p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ysClr val="window" lastClr="FFFFFF"/>
              </a:solidFill>
              <a:latin typeface="Palatino Linotype"/>
              <a:ea typeface="+mn-ea"/>
              <a:cs typeface="B Mitra" panose="00000400000000000000" pitchFamily="2" charset="-78"/>
            </a:rPr>
            <a:t>- تبصره 19 </a:t>
          </a:r>
          <a:endParaRPr lang="en-US" sz="2000" b="1" kern="1200" dirty="0" smtClean="0">
            <a:solidFill>
              <a:sysClr val="window" lastClr="FFFFFF"/>
            </a:solidFill>
            <a:latin typeface="Palatino Linotype"/>
            <a:ea typeface="+mn-ea"/>
            <a:cs typeface="B Mitra" panose="00000400000000000000" pitchFamily="2" charset="-78"/>
          </a:endParaRPr>
        </a:p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ysClr val="window" lastClr="FFFFFF"/>
              </a:solidFill>
              <a:latin typeface="Palatino Linotype"/>
              <a:ea typeface="+mn-ea"/>
              <a:cs typeface="B Mitra" panose="00000400000000000000" pitchFamily="2" charset="-78"/>
            </a:rPr>
            <a:t>صندوق توسعه ملی</a:t>
          </a:r>
        </a:p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ysClr val="window" lastClr="FFFFFF"/>
              </a:solidFill>
              <a:latin typeface="Palatino Linotype"/>
              <a:ea typeface="+mn-ea"/>
              <a:cs typeface="B Mitra" panose="00000400000000000000" pitchFamily="2" charset="-78"/>
            </a:rPr>
            <a:t>- فاینانس خارجی از طریق تضامین حاکمیتی</a:t>
          </a:r>
          <a:endParaRPr lang="en-US" sz="1800" b="1" kern="1200" dirty="0">
            <a:solidFill>
              <a:sysClr val="window" lastClr="FFFFFF"/>
            </a:solidFill>
            <a:latin typeface="Palatino Linotype"/>
            <a:ea typeface="+mn-ea"/>
            <a:cs typeface="B Mitra" panose="00000400000000000000" pitchFamily="2" charset="-78"/>
          </a:endParaRPr>
        </a:p>
      </dsp:txBody>
      <dsp:txXfrm>
        <a:off x="4052834" y="77838"/>
        <a:ext cx="2501896" cy="2660388"/>
      </dsp:txXfrm>
    </dsp:sp>
    <dsp:sp modelId="{74E50E77-344B-44B9-BE24-728CD067C8F2}">
      <dsp:nvSpPr>
        <dsp:cNvPr id="0" name=""/>
        <dsp:cNvSpPr/>
      </dsp:nvSpPr>
      <dsp:spPr>
        <a:xfrm rot="21554449">
          <a:off x="5268872" y="4187243"/>
          <a:ext cx="1864468" cy="644994"/>
        </a:xfrm>
        <a:prstGeom prst="leftArrow">
          <a:avLst>
            <a:gd name="adj1" fmla="val 60000"/>
            <a:gd name="adj2" fmla="val 50000"/>
          </a:avLst>
        </a:prstGeom>
        <a:solidFill>
          <a:srgbClr val="63891F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5B18DF-216A-42B9-BB35-EA94EE436F7F}">
      <dsp:nvSpPr>
        <dsp:cNvPr id="0" name=""/>
        <dsp:cNvSpPr/>
      </dsp:nvSpPr>
      <dsp:spPr>
        <a:xfrm>
          <a:off x="5854540" y="3081986"/>
          <a:ext cx="2898263" cy="276847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63891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63891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63891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ysClr val="window" lastClr="FFFFFF"/>
              </a:solidFill>
              <a:latin typeface="Palatino Linotype"/>
              <a:ea typeface="+mn-ea"/>
              <a:cs typeface="+mn-cs"/>
            </a:rPr>
            <a:t>Promotion</a:t>
          </a:r>
          <a:endParaRPr lang="fa-IR" sz="3200" b="1" kern="1200" dirty="0" smtClean="0">
            <a:solidFill>
              <a:sysClr val="window" lastClr="FFFFFF"/>
            </a:solidFill>
            <a:latin typeface="Palatino Linotype"/>
            <a:ea typeface="+mn-ea"/>
            <a:cs typeface="Times New Roman"/>
          </a:endParaRP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ysClr val="window" lastClr="FFFFFF"/>
              </a:solidFill>
              <a:latin typeface="Palatino Linotype"/>
              <a:ea typeface="+mn-ea"/>
              <a:cs typeface="B Mitra" panose="00000400000000000000" pitchFamily="2" charset="-78"/>
            </a:rPr>
            <a:t>(ظرفیت‌سازی و اقدامات ترویجی)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ysClr val="window" lastClr="FFFFFF"/>
              </a:solidFill>
              <a:latin typeface="Palatino Linotype"/>
              <a:ea typeface="+mn-ea"/>
              <a:cs typeface="B Mitra" panose="00000400000000000000" pitchFamily="2" charset="-78"/>
            </a:rPr>
            <a:t>- تشکیل واحدهای مشارکت در دستگاه های اجرایی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ysClr val="window" lastClr="FFFFFF"/>
              </a:solidFill>
              <a:latin typeface="Palatino Linotype"/>
              <a:ea typeface="+mn-ea"/>
              <a:cs typeface="B Mitra" panose="00000400000000000000" pitchFamily="2" charset="-78"/>
            </a:rPr>
            <a:t>- آموزش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ysClr val="window" lastClr="FFFFFF"/>
              </a:solidFill>
              <a:latin typeface="Palatino Linotype"/>
              <a:ea typeface="+mn-ea"/>
              <a:cs typeface="B Mitra" panose="00000400000000000000" pitchFamily="2" charset="-78"/>
            </a:rPr>
            <a:t>ترویج</a:t>
          </a:r>
          <a:endParaRPr lang="en-US" sz="1800" b="1" kern="1200" dirty="0">
            <a:solidFill>
              <a:sysClr val="window" lastClr="FFFFFF"/>
            </a:solidFill>
            <a:latin typeface="Palatino Linotype"/>
            <a:ea typeface="+mn-ea"/>
            <a:cs typeface="B Mitra" panose="00000400000000000000" pitchFamily="2" charset="-78"/>
          </a:endParaRPr>
        </a:p>
      </dsp:txBody>
      <dsp:txXfrm>
        <a:off x="5935626" y="3163072"/>
        <a:ext cx="2736091" cy="26063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FE1188-2B16-4C81-934A-A796B1CADD58}">
      <dsp:nvSpPr>
        <dsp:cNvPr id="0" name=""/>
        <dsp:cNvSpPr/>
      </dsp:nvSpPr>
      <dsp:spPr>
        <a:xfrm>
          <a:off x="0" y="149538"/>
          <a:ext cx="8393188" cy="65606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Mitra" panose="00000400000000000000" pitchFamily="2" charset="-78"/>
            </a:rPr>
            <a:t>روش‌های واگذاری پروژه بر اساس روش‌های شناخته شده از جمله: </a:t>
          </a:r>
          <a:endParaRPr lang="en-US" sz="2400" b="1" kern="1200" dirty="0">
            <a:cs typeface="B Mitra" panose="00000400000000000000" pitchFamily="2" charset="-78"/>
          </a:endParaRPr>
        </a:p>
      </dsp:txBody>
      <dsp:txXfrm>
        <a:off x="32027" y="181565"/>
        <a:ext cx="8329134" cy="592014"/>
      </dsp:txXfrm>
    </dsp:sp>
    <dsp:sp modelId="{9DABA2CD-09D0-4FE3-A9DD-9FE852D4B6E2}">
      <dsp:nvSpPr>
        <dsp:cNvPr id="0" name=""/>
        <dsp:cNvSpPr/>
      </dsp:nvSpPr>
      <dsp:spPr>
        <a:xfrm>
          <a:off x="0" y="955144"/>
          <a:ext cx="8393188" cy="4949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484" tIns="25400" rIns="142240" bIns="25400" numCol="1" spcCol="1270" anchor="t" anchorCtr="0">
          <a:noAutofit/>
        </a:bodyPr>
        <a:lstStyle/>
        <a:p>
          <a:pPr marL="228600" lvl="1" indent="-228600" algn="justLow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000" b="1" kern="1200" dirty="0" smtClean="0">
              <a:cs typeface="B Mitra" panose="00000400000000000000" pitchFamily="2" charset="-78"/>
            </a:rPr>
            <a:t>BOT</a:t>
          </a:r>
          <a:r>
            <a:rPr lang="fa-IR" sz="2000" b="1" kern="1200" dirty="0" smtClean="0">
              <a:cs typeface="B Mitra" panose="00000400000000000000" pitchFamily="2" charset="-78"/>
            </a:rPr>
            <a:t> (ساخت، بهره‌برداری و انتقال)</a:t>
          </a:r>
          <a:endParaRPr lang="en-US" sz="2000" b="1" kern="1200" dirty="0">
            <a:cs typeface="B Mitra" panose="00000400000000000000" pitchFamily="2" charset="-78"/>
          </a:endParaRPr>
        </a:p>
        <a:p>
          <a:pPr marL="228600" lvl="1" indent="-228600" algn="justLow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000" b="1" kern="1200" dirty="0" smtClean="0">
              <a:cs typeface="B Mitra" panose="00000400000000000000" pitchFamily="2" charset="-78"/>
            </a:rPr>
            <a:t>BOO </a:t>
          </a:r>
          <a:r>
            <a:rPr lang="fa-IR" sz="2000" b="1" kern="1200" dirty="0" smtClean="0">
              <a:cs typeface="B Mitra" panose="00000400000000000000" pitchFamily="2" charset="-78"/>
            </a:rPr>
            <a:t> (ساخت، مالکیت و بهره‌برداری)</a:t>
          </a:r>
          <a:endParaRPr lang="en-US" sz="2000" b="1" kern="1200" dirty="0">
            <a:cs typeface="B Mitra" panose="00000400000000000000" pitchFamily="2" charset="-78"/>
          </a:endParaRPr>
        </a:p>
        <a:p>
          <a:pPr marL="228600" lvl="1" indent="-228600" algn="justLow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000" b="1" kern="1200" dirty="0" smtClean="0">
              <a:cs typeface="B Mitra" panose="00000400000000000000" pitchFamily="2" charset="-78"/>
            </a:rPr>
            <a:t>ROO</a:t>
          </a:r>
          <a:r>
            <a:rPr lang="fa-IR" sz="2000" b="1" kern="1200" dirty="0" smtClean="0">
              <a:cs typeface="B Mitra" panose="00000400000000000000" pitchFamily="2" charset="-78"/>
            </a:rPr>
            <a:t> (تجهیز و بازسازی، مالکیت، بهره‌برداری)</a:t>
          </a:r>
          <a:endParaRPr lang="en-US" sz="2000" b="1" kern="1200" dirty="0">
            <a:cs typeface="B Mitra" panose="00000400000000000000" pitchFamily="2" charset="-78"/>
          </a:endParaRPr>
        </a:p>
        <a:p>
          <a:pPr marL="228600" lvl="1" indent="-228600" algn="justLow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000" b="1" kern="1200" dirty="0" smtClean="0">
              <a:cs typeface="B Mitra" panose="00000400000000000000" pitchFamily="2" charset="-78"/>
            </a:rPr>
            <a:t>O&amp;M</a:t>
          </a:r>
          <a:r>
            <a:rPr lang="fa-IR" sz="2000" b="1" kern="1200" dirty="0" smtClean="0">
              <a:cs typeface="B Mitra" panose="00000400000000000000" pitchFamily="2" charset="-78"/>
            </a:rPr>
            <a:t> (مدیریت بهره­برداری و نگهداری)</a:t>
          </a:r>
          <a:endParaRPr lang="en-US" sz="2000" b="1" kern="1200" dirty="0">
            <a:cs typeface="B Mitra" panose="00000400000000000000" pitchFamily="2" charset="-78"/>
          </a:endParaRPr>
        </a:p>
        <a:p>
          <a:pPr marL="228600" lvl="1" indent="-228600" algn="justLow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000" b="1" kern="1200" dirty="0" smtClean="0">
              <a:cs typeface="B Mitra" panose="00000400000000000000" pitchFamily="2" charset="-78"/>
            </a:rPr>
            <a:t>BOLT</a:t>
          </a:r>
          <a:r>
            <a:rPr lang="fa-IR" sz="2000" b="1" kern="1200" dirty="0" smtClean="0">
              <a:cs typeface="B Mitra" panose="00000400000000000000" pitchFamily="2" charset="-78"/>
            </a:rPr>
            <a:t> (ساخت، بهره‌برداری، پرداخت اجاره به سرمایه‌پذیر و انتقال)</a:t>
          </a:r>
          <a:endParaRPr lang="en-US" sz="2000" b="1" kern="1200" dirty="0">
            <a:cs typeface="B Mitra" panose="00000400000000000000" pitchFamily="2" charset="-78"/>
          </a:endParaRPr>
        </a:p>
        <a:p>
          <a:pPr marL="228600" lvl="1" indent="-228600" algn="justLow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000" b="1" kern="1200" dirty="0" smtClean="0">
              <a:cs typeface="B Mitra" panose="00000400000000000000" pitchFamily="2" charset="-78"/>
            </a:rPr>
            <a:t>BTL</a:t>
          </a:r>
          <a:r>
            <a:rPr lang="fa-IR" sz="2000" b="1" kern="1200" dirty="0" smtClean="0">
              <a:cs typeface="B Mitra" panose="00000400000000000000" pitchFamily="2" charset="-78"/>
            </a:rPr>
            <a:t> (ساخت، انتقال، پرداخت اجاره به سرمایه‌گذار)</a:t>
          </a:r>
          <a:endParaRPr lang="en-US" sz="2000" b="1" kern="1200" dirty="0">
            <a:cs typeface="B Mitra" panose="00000400000000000000" pitchFamily="2" charset="-78"/>
          </a:endParaRPr>
        </a:p>
        <a:p>
          <a:pPr marL="228600" lvl="1" indent="-228600" algn="justLow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000" b="1" kern="1200" dirty="0" smtClean="0">
              <a:cs typeface="B Mitra" panose="00000400000000000000" pitchFamily="2" charset="-78"/>
            </a:rPr>
            <a:t>ROT</a:t>
          </a:r>
          <a:r>
            <a:rPr lang="fa-IR" sz="2000" b="1" kern="1200" dirty="0" smtClean="0">
              <a:cs typeface="B Mitra" panose="00000400000000000000" pitchFamily="2" charset="-78"/>
            </a:rPr>
            <a:t> (تجهیز و بازسازی، بهره‌برداری و انتقال)</a:t>
          </a:r>
          <a:endParaRPr lang="en-US" sz="2000" b="1" kern="1200" dirty="0">
            <a:cs typeface="B Mitra" panose="00000400000000000000" pitchFamily="2" charset="-78"/>
          </a:endParaRPr>
        </a:p>
        <a:p>
          <a:pPr marL="228600" lvl="1" indent="-228600" algn="justLow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000" b="1" kern="1200" dirty="0" smtClean="0">
              <a:cs typeface="B Mitra" panose="00000400000000000000" pitchFamily="2" charset="-78"/>
            </a:rPr>
            <a:t>Concession</a:t>
          </a:r>
          <a:r>
            <a:rPr lang="fa-IR" sz="2000" b="1" kern="1200" dirty="0" smtClean="0">
              <a:cs typeface="B Mitra" panose="00000400000000000000" pitchFamily="2" charset="-78"/>
            </a:rPr>
            <a:t> (واگذاری امتیاز) </a:t>
          </a:r>
          <a:endParaRPr lang="en-US" sz="2000" b="1" kern="1200" dirty="0">
            <a:cs typeface="B Mitra" panose="00000400000000000000" pitchFamily="2" charset="-78"/>
          </a:endParaRPr>
        </a:p>
        <a:p>
          <a:pPr marL="228600" lvl="1" indent="-228600" algn="justLow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000" b="1" kern="1200" dirty="0" smtClean="0">
              <a:cs typeface="B Mitra" panose="00000400000000000000" pitchFamily="2" charset="-78"/>
            </a:rPr>
            <a:t>Lease</a:t>
          </a:r>
          <a:r>
            <a:rPr lang="fa-IR" sz="2000" b="1" kern="1200" dirty="0" smtClean="0">
              <a:cs typeface="B Mitra" panose="00000400000000000000" pitchFamily="2" charset="-78"/>
            </a:rPr>
            <a:t> (اجاره )</a:t>
          </a:r>
          <a:r>
            <a:rPr lang="en-US" sz="2000" b="1" kern="1200" dirty="0" smtClean="0">
              <a:cs typeface="B Mitra" panose="00000400000000000000" pitchFamily="2" charset="-78"/>
            </a:rPr>
            <a:t> </a:t>
          </a:r>
          <a:endParaRPr lang="en-US" sz="2000" b="1" kern="1200" dirty="0">
            <a:cs typeface="B Mitra" panose="00000400000000000000" pitchFamily="2" charset="-78"/>
          </a:endParaRPr>
        </a:p>
        <a:p>
          <a:pPr marL="228600" lvl="1" indent="-228600" algn="justLow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000" b="1" kern="1200" dirty="0" smtClean="0">
              <a:cs typeface="B Mitra" panose="00000400000000000000" pitchFamily="2" charset="-78"/>
            </a:rPr>
            <a:t>Joint Venture</a:t>
          </a:r>
          <a:r>
            <a:rPr lang="fa-IR" sz="2000" b="1" kern="1200" dirty="0" smtClean="0">
              <a:cs typeface="B Mitra" panose="00000400000000000000" pitchFamily="2" charset="-78"/>
            </a:rPr>
            <a:t> (مشارکت مدنی)</a:t>
          </a:r>
          <a:endParaRPr lang="en-US" sz="2000" b="1" kern="1200" dirty="0">
            <a:cs typeface="B Mitra" panose="00000400000000000000" pitchFamily="2" charset="-78"/>
          </a:endParaRPr>
        </a:p>
        <a:p>
          <a:pPr marL="228600" lvl="1" indent="-228600" algn="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fa-IR" sz="2000" b="1" kern="1200" dirty="0" smtClean="0">
              <a:cs typeface="B Mitra" panose="00000400000000000000" pitchFamily="2" charset="-78"/>
            </a:rPr>
            <a:t>فروش </a:t>
          </a:r>
          <a:endParaRPr lang="en-US" sz="2000" b="1" kern="1200" dirty="0">
            <a:cs typeface="B Mitra" panose="00000400000000000000" pitchFamily="2" charset="-78"/>
          </a:endParaRPr>
        </a:p>
        <a:p>
          <a:pPr marL="228600" lvl="1" indent="-228600" algn="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fa-IR" sz="2000" b="1" kern="1200" dirty="0" smtClean="0">
              <a:cs typeface="B Mitra" panose="00000400000000000000" pitchFamily="2" charset="-78"/>
            </a:rPr>
            <a:t>سایر روش‌ها متناسب با ویژگی‌های پروژه</a:t>
          </a:r>
          <a:endParaRPr lang="en-US" sz="2000" b="1" kern="1200" dirty="0">
            <a:cs typeface="B Mitra" panose="00000400000000000000" pitchFamily="2" charset="-78"/>
          </a:endParaRPr>
        </a:p>
      </dsp:txBody>
      <dsp:txXfrm>
        <a:off x="0" y="955144"/>
        <a:ext cx="8393188" cy="494951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4B13E-8DA9-4BC5-956F-C7D7F2ADD0E5}">
      <dsp:nvSpPr>
        <dsp:cNvPr id="0" name=""/>
        <dsp:cNvSpPr/>
      </dsp:nvSpPr>
      <dsp:spPr>
        <a:xfrm>
          <a:off x="0" y="1731"/>
          <a:ext cx="8621187" cy="138986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Low" defTabSz="8890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spc="-20" baseline="0" dirty="0" smtClean="0">
              <a:cs typeface="B Mitra" panose="00000400000000000000" pitchFamily="2" charset="-78"/>
            </a:rPr>
            <a:t>منابع مالی پایدار و مطمئن در دوره بهره‌برداری برای پرداخت به سرمایه‌گذار پیش‌بینی می‌شود. با محاسبه بهای قیمت تمام شده در بخش عمومی و ارزش خالص فعلی پرداختی به سرمایه‌گذار از طریق روش (</a:t>
          </a:r>
          <a:r>
            <a:rPr lang="en-US" sz="2000" b="1" kern="1200" spc="-20" baseline="0" dirty="0" smtClean="0">
              <a:cs typeface="B Mitra" panose="00000400000000000000" pitchFamily="2" charset="-78"/>
            </a:rPr>
            <a:t>VfM</a:t>
          </a:r>
          <a:r>
            <a:rPr lang="fa-IR" sz="2000" b="1" kern="1200" spc="-20" baseline="0" dirty="0" smtClean="0">
              <a:cs typeface="B Mitra" panose="00000400000000000000" pitchFamily="2" charset="-78"/>
            </a:rPr>
            <a:t>)</a:t>
          </a:r>
          <a:r>
            <a:rPr lang="en-US" sz="2000" b="1" kern="1200" spc="-20" baseline="0" dirty="0" smtClean="0">
              <a:cs typeface="B Mitra" panose="00000400000000000000" pitchFamily="2" charset="-78"/>
            </a:rPr>
            <a:t>،</a:t>
          </a:r>
          <a:r>
            <a:rPr lang="fa-IR" sz="2000" b="1" kern="1200" spc="-20" baseline="0" dirty="0" smtClean="0">
              <a:cs typeface="B Mitra" panose="00000400000000000000" pitchFamily="2" charset="-78"/>
            </a:rPr>
            <a:t> نسبت به تعیین میزان و نرخ واحد خرید تضمینی محصول پروژه اقدام نماید.</a:t>
          </a:r>
          <a:endParaRPr lang="en-US" sz="2000" b="1" kern="1200" spc="-20" baseline="0" dirty="0">
            <a:cs typeface="B Mitra" panose="00000400000000000000" pitchFamily="2" charset="-78"/>
          </a:endParaRPr>
        </a:p>
      </dsp:txBody>
      <dsp:txXfrm>
        <a:off x="67848" y="69579"/>
        <a:ext cx="8485491" cy="1254171"/>
      </dsp:txXfrm>
    </dsp:sp>
    <dsp:sp modelId="{E5B4A4A9-263C-4F4B-83B3-56B7DE13E2CB}">
      <dsp:nvSpPr>
        <dsp:cNvPr id="0" name=""/>
        <dsp:cNvSpPr/>
      </dsp:nvSpPr>
      <dsp:spPr>
        <a:xfrm>
          <a:off x="0" y="1552688"/>
          <a:ext cx="8621187" cy="133048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Low" defTabSz="8890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spc="-30" baseline="0" dirty="0" smtClean="0">
              <a:cs typeface="B Mitra" panose="00000400000000000000" pitchFamily="2" charset="-78"/>
            </a:rPr>
            <a:t>سرمایه‌پذیر می‌تواند حداقل معینی از میزان تقاضای محصول پروژه را تضمین نماید و یا جهت توجیه‌پذیری (مطابق ماده 12 قانون رفع موانع تولید رقابت‌پذیر) بخشی از قیمت تمام شده محصول را به سرمایه‌گذار پرداخت نماید.</a:t>
          </a:r>
          <a:endParaRPr lang="en-US" sz="2000" b="1" kern="1200" spc="-30" baseline="0" dirty="0">
            <a:cs typeface="B Mitra" panose="00000400000000000000" pitchFamily="2" charset="-78"/>
          </a:endParaRPr>
        </a:p>
      </dsp:txBody>
      <dsp:txXfrm>
        <a:off x="64949" y="1617637"/>
        <a:ext cx="8491289" cy="1200585"/>
      </dsp:txXfrm>
    </dsp:sp>
    <dsp:sp modelId="{AB31B10D-07AC-42F0-BF77-02118EF26459}">
      <dsp:nvSpPr>
        <dsp:cNvPr id="0" name=""/>
        <dsp:cNvSpPr/>
      </dsp:nvSpPr>
      <dsp:spPr>
        <a:xfrm>
          <a:off x="0" y="3433074"/>
          <a:ext cx="8621187" cy="57457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Low" defTabSz="8890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spc="0" baseline="0" dirty="0" smtClean="0">
              <a:cs typeface="B Mitra" panose="00000400000000000000" pitchFamily="2" charset="-78"/>
            </a:rPr>
            <a:t>دو مکانیزم عملیاتی برای پیش‌بینی منابع خرید محصول پروژه:</a:t>
          </a:r>
          <a:endParaRPr lang="en-US" sz="2000" b="1" kern="1200" spc="0" baseline="0" dirty="0">
            <a:cs typeface="B Mitra" panose="00000400000000000000" pitchFamily="2" charset="-78"/>
          </a:endParaRPr>
        </a:p>
      </dsp:txBody>
      <dsp:txXfrm>
        <a:off x="28048" y="3461122"/>
        <a:ext cx="8565091" cy="518476"/>
      </dsp:txXfrm>
    </dsp:sp>
    <dsp:sp modelId="{E05FF4C0-E09B-467B-A58B-48D95F3A9C1B}">
      <dsp:nvSpPr>
        <dsp:cNvPr id="0" name=""/>
        <dsp:cNvSpPr/>
      </dsp:nvSpPr>
      <dsp:spPr>
        <a:xfrm>
          <a:off x="0" y="4064858"/>
          <a:ext cx="8621187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723" tIns="22860" rIns="128016" bIns="22860" numCol="1" spcCol="1270" anchor="t" anchorCtr="0">
          <a:noAutofit/>
        </a:bodyPr>
        <a:lstStyle/>
        <a:p>
          <a:pPr marL="171450" lvl="1" indent="-171450" algn="justLow" defTabSz="800100" rtl="1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a-IR" sz="1800" b="1" kern="1200" spc="0" baseline="0" dirty="0" smtClean="0">
              <a:cs typeface="B Mitra" panose="00000400000000000000" pitchFamily="2" charset="-78"/>
            </a:rPr>
            <a:t>دریافت بهای محصول پروژه از کاربران نهایی و پرداخت آن به سرمایه‌گذار در طرح‌های خودگردان</a:t>
          </a:r>
          <a:endParaRPr lang="en-US" sz="1800" b="1" kern="1200" spc="0" baseline="0" dirty="0">
            <a:cs typeface="B Mitra" panose="00000400000000000000" pitchFamily="2" charset="-78"/>
          </a:endParaRPr>
        </a:p>
        <a:p>
          <a:pPr marL="171450" lvl="1" indent="-171450" algn="justLow" defTabSz="800100" rtl="1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a-IR" sz="1800" b="1" kern="1200" spc="0" baseline="0" dirty="0" smtClean="0">
              <a:cs typeface="B Mitra" panose="00000400000000000000" pitchFamily="2" charset="-78"/>
            </a:rPr>
            <a:t>در نظر گرفتن ردیف مالی مستقل در قانون بودجه سنواتی جهت طرح‌های غیرخودگردان</a:t>
          </a:r>
          <a:endParaRPr lang="en-US" sz="1800" b="1" kern="1200" spc="0" baseline="0" dirty="0">
            <a:cs typeface="B Mitra" panose="00000400000000000000" pitchFamily="2" charset="-78"/>
          </a:endParaRPr>
        </a:p>
      </dsp:txBody>
      <dsp:txXfrm>
        <a:off x="0" y="4064858"/>
        <a:ext cx="8621187" cy="1059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D0C184-2854-4808-B783-68AD4BB99AFA}">
      <dsp:nvSpPr>
        <dsp:cNvPr id="0" name=""/>
        <dsp:cNvSpPr/>
      </dsp:nvSpPr>
      <dsp:spPr>
        <a:xfrm>
          <a:off x="1637" y="1749050"/>
          <a:ext cx="2320314" cy="1160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300" b="1" kern="1200" dirty="0" smtClean="0">
              <a:cs typeface="B Mitra" pitchFamily="2" charset="-78"/>
            </a:rPr>
            <a:t>واگذاری طرح‌ها</a:t>
          </a:r>
          <a:endParaRPr lang="en-US" sz="3300" b="1" kern="1200" dirty="0">
            <a:cs typeface="B Mitra" pitchFamily="2" charset="-78"/>
          </a:endParaRPr>
        </a:p>
      </dsp:txBody>
      <dsp:txXfrm>
        <a:off x="35617" y="1783030"/>
        <a:ext cx="2252354" cy="1092197"/>
      </dsp:txXfrm>
    </dsp:sp>
    <dsp:sp modelId="{F05B32D1-C882-4BA8-81CC-B42489DA392E}">
      <dsp:nvSpPr>
        <dsp:cNvPr id="0" name=""/>
        <dsp:cNvSpPr/>
      </dsp:nvSpPr>
      <dsp:spPr>
        <a:xfrm rot="19457599">
          <a:off x="2214520" y="1978159"/>
          <a:ext cx="1142990" cy="34848"/>
        </a:xfrm>
        <a:custGeom>
          <a:avLst/>
          <a:gdLst/>
          <a:ahLst/>
          <a:cxnLst/>
          <a:rect l="0" t="0" r="0" b="0"/>
          <a:pathLst>
            <a:path>
              <a:moveTo>
                <a:pt x="0" y="17424"/>
              </a:moveTo>
              <a:lnTo>
                <a:pt x="1142990" y="1742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57440" y="1967009"/>
        <a:ext cx="57149" cy="57149"/>
      </dsp:txXfrm>
    </dsp:sp>
    <dsp:sp modelId="{A368CC07-DF0C-40B7-8D6C-1D00975264AD}">
      <dsp:nvSpPr>
        <dsp:cNvPr id="0" name=""/>
        <dsp:cNvSpPr/>
      </dsp:nvSpPr>
      <dsp:spPr>
        <a:xfrm>
          <a:off x="3250078" y="1081960"/>
          <a:ext cx="2320314" cy="11601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300" b="1" kern="1200" dirty="0" smtClean="0">
              <a:cs typeface="B Mitra" pitchFamily="2" charset="-78"/>
            </a:rPr>
            <a:t>فروش</a:t>
          </a:r>
          <a:endParaRPr lang="en-US" sz="3300" b="1" kern="1200" dirty="0">
            <a:cs typeface="B Mitra" pitchFamily="2" charset="-78"/>
          </a:endParaRPr>
        </a:p>
      </dsp:txBody>
      <dsp:txXfrm>
        <a:off x="3284058" y="1115940"/>
        <a:ext cx="2252354" cy="1092197"/>
      </dsp:txXfrm>
    </dsp:sp>
    <dsp:sp modelId="{A9BB5602-BF78-4261-B4DB-DF6B49B6380C}">
      <dsp:nvSpPr>
        <dsp:cNvPr id="0" name=""/>
        <dsp:cNvSpPr/>
      </dsp:nvSpPr>
      <dsp:spPr>
        <a:xfrm rot="2142401">
          <a:off x="2214520" y="2645250"/>
          <a:ext cx="1142990" cy="34848"/>
        </a:xfrm>
        <a:custGeom>
          <a:avLst/>
          <a:gdLst/>
          <a:ahLst/>
          <a:cxnLst/>
          <a:rect l="0" t="0" r="0" b="0"/>
          <a:pathLst>
            <a:path>
              <a:moveTo>
                <a:pt x="0" y="17424"/>
              </a:moveTo>
              <a:lnTo>
                <a:pt x="1142990" y="1742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57440" y="2634099"/>
        <a:ext cx="57149" cy="57149"/>
      </dsp:txXfrm>
    </dsp:sp>
    <dsp:sp modelId="{3E9B2567-F370-408D-AA16-4A2F0099B886}">
      <dsp:nvSpPr>
        <dsp:cNvPr id="0" name=""/>
        <dsp:cNvSpPr/>
      </dsp:nvSpPr>
      <dsp:spPr>
        <a:xfrm>
          <a:off x="3250078" y="2416141"/>
          <a:ext cx="2320314" cy="11601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300" b="1" kern="1200" dirty="0" smtClean="0">
              <a:cs typeface="B Mitra" pitchFamily="2" charset="-78"/>
            </a:rPr>
            <a:t>مشارکت</a:t>
          </a:r>
          <a:endParaRPr lang="en-US" sz="3300" b="1" kern="1200" dirty="0">
            <a:cs typeface="B Mitra" pitchFamily="2" charset="-78"/>
          </a:endParaRPr>
        </a:p>
      </dsp:txBody>
      <dsp:txXfrm>
        <a:off x="3284058" y="2450121"/>
        <a:ext cx="2252354" cy="1092197"/>
      </dsp:txXfrm>
    </dsp:sp>
    <dsp:sp modelId="{9672EBC7-630B-4570-BCC4-B9536393C68B}">
      <dsp:nvSpPr>
        <dsp:cNvPr id="0" name=""/>
        <dsp:cNvSpPr/>
      </dsp:nvSpPr>
      <dsp:spPr>
        <a:xfrm rot="17692822">
          <a:off x="4931448" y="1978159"/>
          <a:ext cx="2206015" cy="34848"/>
        </a:xfrm>
        <a:custGeom>
          <a:avLst/>
          <a:gdLst/>
          <a:ahLst/>
          <a:cxnLst/>
          <a:rect l="0" t="0" r="0" b="0"/>
          <a:pathLst>
            <a:path>
              <a:moveTo>
                <a:pt x="0" y="17424"/>
              </a:moveTo>
              <a:lnTo>
                <a:pt x="2206015" y="1742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5979306" y="1940433"/>
        <a:ext cx="110300" cy="110300"/>
      </dsp:txXfrm>
    </dsp:sp>
    <dsp:sp modelId="{623E1EF2-43F7-479D-8EF9-182F42CD4EB0}">
      <dsp:nvSpPr>
        <dsp:cNvPr id="0" name=""/>
        <dsp:cNvSpPr/>
      </dsp:nvSpPr>
      <dsp:spPr>
        <a:xfrm>
          <a:off x="6498519" y="414869"/>
          <a:ext cx="2320314" cy="11601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Mitra" pitchFamily="2" charset="-78"/>
            </a:rPr>
            <a:t>اجاره و مدیریت</a:t>
          </a:r>
          <a:endParaRPr lang="en-US" sz="3200" b="1" kern="1200" dirty="0">
            <a:cs typeface="B Mitra" pitchFamily="2" charset="-78"/>
          </a:endParaRPr>
        </a:p>
      </dsp:txBody>
      <dsp:txXfrm>
        <a:off x="6532499" y="448849"/>
        <a:ext cx="2252354" cy="1092197"/>
      </dsp:txXfrm>
    </dsp:sp>
    <dsp:sp modelId="{4973029A-0F84-4FE0-88C2-7471D8941252}">
      <dsp:nvSpPr>
        <dsp:cNvPr id="0" name=""/>
        <dsp:cNvSpPr/>
      </dsp:nvSpPr>
      <dsp:spPr>
        <a:xfrm rot="19457599">
          <a:off x="5462961" y="2645250"/>
          <a:ext cx="1142990" cy="34848"/>
        </a:xfrm>
        <a:custGeom>
          <a:avLst/>
          <a:gdLst/>
          <a:ahLst/>
          <a:cxnLst/>
          <a:rect l="0" t="0" r="0" b="0"/>
          <a:pathLst>
            <a:path>
              <a:moveTo>
                <a:pt x="0" y="17424"/>
              </a:moveTo>
              <a:lnTo>
                <a:pt x="1142990" y="1742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05881" y="2634099"/>
        <a:ext cx="57149" cy="57149"/>
      </dsp:txXfrm>
    </dsp:sp>
    <dsp:sp modelId="{CA6F5781-0084-4EA6-8D9C-386A80D8C918}">
      <dsp:nvSpPr>
        <dsp:cNvPr id="0" name=""/>
        <dsp:cNvSpPr/>
      </dsp:nvSpPr>
      <dsp:spPr>
        <a:xfrm>
          <a:off x="6498519" y="1749050"/>
          <a:ext cx="2320314" cy="11601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b="1" kern="1200" dirty="0" smtClean="0">
              <a:cs typeface="B Mitra" pitchFamily="2" charset="-78"/>
            </a:rPr>
            <a:t>واگذاری امتیاز، </a:t>
          </a:r>
          <a:r>
            <a:rPr lang="en-US" sz="2000" b="1" kern="1200" dirty="0" smtClean="0">
              <a:cs typeface="B Mitra" pitchFamily="2" charset="-78"/>
            </a:rPr>
            <a:t>BOLT</a:t>
          </a:r>
          <a:endParaRPr lang="en-US" sz="2200" b="1" kern="1200" dirty="0">
            <a:cs typeface="B Mitra" pitchFamily="2" charset="-78"/>
          </a:endParaRPr>
        </a:p>
      </dsp:txBody>
      <dsp:txXfrm>
        <a:off x="6532499" y="1783030"/>
        <a:ext cx="2252354" cy="1092197"/>
      </dsp:txXfrm>
    </dsp:sp>
    <dsp:sp modelId="{2119554E-7CCA-4499-8E27-3CDCBC33DDF5}">
      <dsp:nvSpPr>
        <dsp:cNvPr id="0" name=""/>
        <dsp:cNvSpPr/>
      </dsp:nvSpPr>
      <dsp:spPr>
        <a:xfrm rot="2142401">
          <a:off x="5462961" y="3312340"/>
          <a:ext cx="1142990" cy="34848"/>
        </a:xfrm>
        <a:custGeom>
          <a:avLst/>
          <a:gdLst/>
          <a:ahLst/>
          <a:cxnLst/>
          <a:rect l="0" t="0" r="0" b="0"/>
          <a:pathLst>
            <a:path>
              <a:moveTo>
                <a:pt x="0" y="17424"/>
              </a:moveTo>
              <a:lnTo>
                <a:pt x="1142990" y="1742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05881" y="3301190"/>
        <a:ext cx="57149" cy="57149"/>
      </dsp:txXfrm>
    </dsp:sp>
    <dsp:sp modelId="{CF4426E1-046C-4719-AD2D-2C3570F8A7E6}">
      <dsp:nvSpPr>
        <dsp:cNvPr id="0" name=""/>
        <dsp:cNvSpPr/>
      </dsp:nvSpPr>
      <dsp:spPr>
        <a:xfrm>
          <a:off x="6498519" y="3083231"/>
          <a:ext cx="2320314" cy="11601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cs typeface="B Mitra" pitchFamily="2" charset="-78"/>
            </a:rPr>
            <a:t>BOT </a:t>
          </a:r>
          <a:r>
            <a:rPr lang="fa-IR" sz="2800" b="1" kern="1200" dirty="0" smtClean="0">
              <a:cs typeface="B Mitra" pitchFamily="2" charset="-78"/>
            </a:rPr>
            <a:t> و مشابه</a:t>
          </a:r>
          <a:endParaRPr lang="en-US" sz="2800" b="1" kern="1200" dirty="0">
            <a:cs typeface="B Mitra" pitchFamily="2" charset="-78"/>
          </a:endParaRPr>
        </a:p>
      </dsp:txBody>
      <dsp:txXfrm>
        <a:off x="6532499" y="3117211"/>
        <a:ext cx="2252354" cy="1092197"/>
      </dsp:txXfrm>
    </dsp:sp>
    <dsp:sp modelId="{836BB60F-3374-42F2-9AD4-F12F98DC8BB8}">
      <dsp:nvSpPr>
        <dsp:cNvPr id="0" name=""/>
        <dsp:cNvSpPr/>
      </dsp:nvSpPr>
      <dsp:spPr>
        <a:xfrm rot="3907178">
          <a:off x="4931448" y="3979431"/>
          <a:ext cx="2206015" cy="34848"/>
        </a:xfrm>
        <a:custGeom>
          <a:avLst/>
          <a:gdLst/>
          <a:ahLst/>
          <a:cxnLst/>
          <a:rect l="0" t="0" r="0" b="0"/>
          <a:pathLst>
            <a:path>
              <a:moveTo>
                <a:pt x="0" y="17424"/>
              </a:moveTo>
              <a:lnTo>
                <a:pt x="2206015" y="1742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5979306" y="3941705"/>
        <a:ext cx="110300" cy="110300"/>
      </dsp:txXfrm>
    </dsp:sp>
    <dsp:sp modelId="{E1D67C41-41C1-4171-B3B3-1B2791B4BF32}">
      <dsp:nvSpPr>
        <dsp:cNvPr id="0" name=""/>
        <dsp:cNvSpPr/>
      </dsp:nvSpPr>
      <dsp:spPr>
        <a:xfrm>
          <a:off x="6498519" y="4417412"/>
          <a:ext cx="2320314" cy="11601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300" b="1" kern="1200" dirty="0" smtClean="0">
              <a:cs typeface="B Mitra" pitchFamily="2" charset="-78"/>
            </a:rPr>
            <a:t>سایر روش‌ها</a:t>
          </a:r>
          <a:endParaRPr lang="en-US" sz="3300" b="1" kern="1200" dirty="0">
            <a:cs typeface="B Mitra" pitchFamily="2" charset="-78"/>
          </a:endParaRPr>
        </a:p>
      </dsp:txBody>
      <dsp:txXfrm>
        <a:off x="6532499" y="4451392"/>
        <a:ext cx="2252354" cy="10921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2B8DA-9742-44F7-A401-8908E04DE415}">
      <dsp:nvSpPr>
        <dsp:cNvPr id="0" name=""/>
        <dsp:cNvSpPr/>
      </dsp:nvSpPr>
      <dsp:spPr>
        <a:xfrm>
          <a:off x="0" y="93892"/>
          <a:ext cx="8412480" cy="41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1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spc="50" baseline="0" dirty="0" smtClean="0">
              <a:cs typeface="B Mitra" panose="00000400000000000000" pitchFamily="2" charset="-78"/>
            </a:rPr>
            <a:t>ماده 1) تعاریف</a:t>
          </a:r>
          <a:endParaRPr lang="en-US" sz="2000" b="1" kern="1200" spc="50" baseline="0" dirty="0">
            <a:cs typeface="B Mitra" panose="00000400000000000000" pitchFamily="2" charset="-78"/>
          </a:endParaRPr>
        </a:p>
      </dsp:txBody>
      <dsp:txXfrm>
        <a:off x="20104" y="113996"/>
        <a:ext cx="8372272" cy="371632"/>
      </dsp:txXfrm>
    </dsp:sp>
    <dsp:sp modelId="{5A2C4168-AB49-4F81-B91E-F3B133DBD505}">
      <dsp:nvSpPr>
        <dsp:cNvPr id="0" name=""/>
        <dsp:cNvSpPr/>
      </dsp:nvSpPr>
      <dsp:spPr>
        <a:xfrm>
          <a:off x="0" y="569092"/>
          <a:ext cx="8412480" cy="41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1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spc="50" baseline="0" dirty="0" smtClean="0">
              <a:cs typeface="B Mitra" panose="00000400000000000000" pitchFamily="2" charset="-78"/>
            </a:rPr>
            <a:t>ماده 2) ساز و کار اجرایی واگذاری پروژه در دستگاه اجرایی و کارگروه واگذاری</a:t>
          </a:r>
          <a:endParaRPr lang="en-US" sz="2000" b="1" kern="1200" spc="50" baseline="0" dirty="0">
            <a:cs typeface="B Mitra" panose="00000400000000000000" pitchFamily="2" charset="-78"/>
          </a:endParaRPr>
        </a:p>
      </dsp:txBody>
      <dsp:txXfrm>
        <a:off x="20104" y="589196"/>
        <a:ext cx="8372272" cy="371632"/>
      </dsp:txXfrm>
    </dsp:sp>
    <dsp:sp modelId="{C9C6F057-7414-431B-8221-0158FC497B6B}">
      <dsp:nvSpPr>
        <dsp:cNvPr id="0" name=""/>
        <dsp:cNvSpPr/>
      </dsp:nvSpPr>
      <dsp:spPr>
        <a:xfrm>
          <a:off x="0" y="1044292"/>
          <a:ext cx="8412480" cy="41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1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spc="50" baseline="0" dirty="0" smtClean="0">
              <a:cs typeface="B Mitra" panose="00000400000000000000" pitchFamily="2" charset="-78"/>
            </a:rPr>
            <a:t>ماده 3) وظایف سازمان و شورای برنامه ریزی و توسعه استان در فرآیند واگذاری پروژه</a:t>
          </a:r>
          <a:endParaRPr lang="en-US" sz="2000" b="1" kern="1200" spc="50" baseline="0" dirty="0">
            <a:cs typeface="B Mitra" panose="00000400000000000000" pitchFamily="2" charset="-78"/>
          </a:endParaRPr>
        </a:p>
      </dsp:txBody>
      <dsp:txXfrm>
        <a:off x="20104" y="1064396"/>
        <a:ext cx="8372272" cy="371632"/>
      </dsp:txXfrm>
    </dsp:sp>
    <dsp:sp modelId="{8EBFF946-EE39-495F-8C27-CECCA283A490}">
      <dsp:nvSpPr>
        <dsp:cNvPr id="0" name=""/>
        <dsp:cNvSpPr/>
      </dsp:nvSpPr>
      <dsp:spPr>
        <a:xfrm>
          <a:off x="0" y="1519492"/>
          <a:ext cx="8412480" cy="41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1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spc="50" baseline="0" dirty="0" smtClean="0">
              <a:cs typeface="B Mitra" panose="00000400000000000000" pitchFamily="2" charset="-78"/>
            </a:rPr>
            <a:t>ماده 4) فرآیند انتخاب سرمایه گذار (ارزیابی سرمایه گذار، ارزیابی طرح تجاری پروژه)</a:t>
          </a:r>
          <a:endParaRPr lang="en-US" sz="2000" b="1" kern="1200" spc="50" baseline="0" dirty="0">
            <a:cs typeface="B Mitra" panose="00000400000000000000" pitchFamily="2" charset="-78"/>
          </a:endParaRPr>
        </a:p>
      </dsp:txBody>
      <dsp:txXfrm>
        <a:off x="20104" y="1539596"/>
        <a:ext cx="8372272" cy="371632"/>
      </dsp:txXfrm>
    </dsp:sp>
    <dsp:sp modelId="{F9B09B46-9D5B-4986-8CEB-5D6D43504D57}">
      <dsp:nvSpPr>
        <dsp:cNvPr id="0" name=""/>
        <dsp:cNvSpPr/>
      </dsp:nvSpPr>
      <dsp:spPr>
        <a:xfrm>
          <a:off x="0" y="1994692"/>
          <a:ext cx="8412480" cy="41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1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spc="50" baseline="0" dirty="0" smtClean="0">
              <a:cs typeface="B Mitra" panose="00000400000000000000" pitchFamily="2" charset="-78"/>
            </a:rPr>
            <a:t>ماده 5) روش‌های واگذاری پروژه</a:t>
          </a:r>
          <a:endParaRPr lang="en-US" sz="2000" b="1" kern="1200" spc="50" baseline="0" dirty="0">
            <a:cs typeface="B Mitra" panose="00000400000000000000" pitchFamily="2" charset="-78"/>
          </a:endParaRPr>
        </a:p>
      </dsp:txBody>
      <dsp:txXfrm>
        <a:off x="20104" y="2014796"/>
        <a:ext cx="8372272" cy="371632"/>
      </dsp:txXfrm>
    </dsp:sp>
    <dsp:sp modelId="{1AD8F166-6522-4ECF-9FCF-DB6CA826B965}">
      <dsp:nvSpPr>
        <dsp:cNvPr id="0" name=""/>
        <dsp:cNvSpPr/>
      </dsp:nvSpPr>
      <dsp:spPr>
        <a:xfrm>
          <a:off x="0" y="2469892"/>
          <a:ext cx="8412480" cy="41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1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spc="50" baseline="0" dirty="0" smtClean="0">
              <a:cs typeface="B Mitra" panose="00000400000000000000" pitchFamily="2" charset="-78"/>
            </a:rPr>
            <a:t>ماده 6) تعیین قیمت اولیه پروژه</a:t>
          </a:r>
          <a:endParaRPr lang="en-US" sz="2000" b="1" kern="1200" spc="50" baseline="0" dirty="0">
            <a:cs typeface="B Mitra" panose="00000400000000000000" pitchFamily="2" charset="-78"/>
          </a:endParaRPr>
        </a:p>
      </dsp:txBody>
      <dsp:txXfrm>
        <a:off x="20104" y="2489996"/>
        <a:ext cx="8372272" cy="371632"/>
      </dsp:txXfrm>
    </dsp:sp>
    <dsp:sp modelId="{B2463877-15F0-49ED-8616-D666D6D779F6}">
      <dsp:nvSpPr>
        <dsp:cNvPr id="0" name=""/>
        <dsp:cNvSpPr/>
      </dsp:nvSpPr>
      <dsp:spPr>
        <a:xfrm>
          <a:off x="0" y="2945092"/>
          <a:ext cx="8412480" cy="41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1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spc="50" baseline="0" dirty="0" smtClean="0">
              <a:cs typeface="B Mitra" panose="00000400000000000000" pitchFamily="2" charset="-78"/>
            </a:rPr>
            <a:t>ماده 7) تأمین مالی دوره ساخت قراردادهای واگذاری</a:t>
          </a:r>
          <a:endParaRPr lang="en-US" sz="2000" b="1" kern="1200" spc="50" baseline="0" dirty="0">
            <a:cs typeface="B Mitra" panose="00000400000000000000" pitchFamily="2" charset="-78"/>
          </a:endParaRPr>
        </a:p>
      </dsp:txBody>
      <dsp:txXfrm>
        <a:off x="20104" y="2965196"/>
        <a:ext cx="8372272" cy="371632"/>
      </dsp:txXfrm>
    </dsp:sp>
    <dsp:sp modelId="{D3E42AB8-7815-4E6E-A5EA-A9941E42D0E5}">
      <dsp:nvSpPr>
        <dsp:cNvPr id="0" name=""/>
        <dsp:cNvSpPr/>
      </dsp:nvSpPr>
      <dsp:spPr>
        <a:xfrm>
          <a:off x="0" y="3420292"/>
          <a:ext cx="8412480" cy="41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1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spc="50" baseline="0" dirty="0" smtClean="0">
              <a:cs typeface="B Mitra" panose="00000400000000000000" pitchFamily="2" charset="-78"/>
            </a:rPr>
            <a:t>ماده 8) تأمین مالی فروش محصول پروژه</a:t>
          </a:r>
          <a:endParaRPr lang="en-US" sz="2000" b="1" kern="1200" spc="50" baseline="0" dirty="0">
            <a:cs typeface="B Mitra" panose="00000400000000000000" pitchFamily="2" charset="-78"/>
          </a:endParaRPr>
        </a:p>
      </dsp:txBody>
      <dsp:txXfrm>
        <a:off x="20104" y="3440396"/>
        <a:ext cx="8372272" cy="371632"/>
      </dsp:txXfrm>
    </dsp:sp>
    <dsp:sp modelId="{26E64A7D-B491-481F-9E68-E4A863EACEBC}">
      <dsp:nvSpPr>
        <dsp:cNvPr id="0" name=""/>
        <dsp:cNvSpPr/>
      </dsp:nvSpPr>
      <dsp:spPr>
        <a:xfrm>
          <a:off x="0" y="3895492"/>
          <a:ext cx="8412480" cy="41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1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spc="50" baseline="0" dirty="0" smtClean="0">
              <a:cs typeface="B Mitra" panose="00000400000000000000" pitchFamily="2" charset="-78"/>
            </a:rPr>
            <a:t>ماده 9) مشوق‌های قراردادهای واگذاری</a:t>
          </a:r>
          <a:endParaRPr lang="en-US" sz="2000" b="1" kern="1200" spc="50" baseline="0" dirty="0">
            <a:cs typeface="B Mitra" panose="00000400000000000000" pitchFamily="2" charset="-78"/>
          </a:endParaRPr>
        </a:p>
      </dsp:txBody>
      <dsp:txXfrm>
        <a:off x="20104" y="3915596"/>
        <a:ext cx="8372272" cy="371632"/>
      </dsp:txXfrm>
    </dsp:sp>
    <dsp:sp modelId="{B9C99A0E-9755-428C-A556-14F485FAB99C}">
      <dsp:nvSpPr>
        <dsp:cNvPr id="0" name=""/>
        <dsp:cNvSpPr/>
      </dsp:nvSpPr>
      <dsp:spPr>
        <a:xfrm>
          <a:off x="0" y="4370692"/>
          <a:ext cx="8412480" cy="41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1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spc="50" baseline="0" dirty="0" smtClean="0">
              <a:cs typeface="B Mitra" panose="00000400000000000000" pitchFamily="2" charset="-78"/>
            </a:rPr>
            <a:t>ماده 10) تضامین قراردادهای واگذاری</a:t>
          </a:r>
          <a:endParaRPr lang="en-US" sz="2000" b="1" kern="1200" spc="50" baseline="0" dirty="0">
            <a:cs typeface="B Mitra" panose="00000400000000000000" pitchFamily="2" charset="-78"/>
          </a:endParaRPr>
        </a:p>
      </dsp:txBody>
      <dsp:txXfrm>
        <a:off x="20104" y="4390796"/>
        <a:ext cx="8372272" cy="371632"/>
      </dsp:txXfrm>
    </dsp:sp>
    <dsp:sp modelId="{2E242EE2-4DD6-43B4-9687-8C74365A12FF}">
      <dsp:nvSpPr>
        <dsp:cNvPr id="0" name=""/>
        <dsp:cNvSpPr/>
      </dsp:nvSpPr>
      <dsp:spPr>
        <a:xfrm>
          <a:off x="0" y="4845892"/>
          <a:ext cx="8412480" cy="41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1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spc="50" baseline="0" dirty="0" smtClean="0">
              <a:cs typeface="B Mitra" panose="00000400000000000000" pitchFamily="2" charset="-78"/>
            </a:rPr>
            <a:t>ماده 11) فسخ و حل اختلاف قراردادهای واگذاری</a:t>
          </a:r>
          <a:endParaRPr lang="en-US" sz="2000" b="1" kern="1200" spc="50" baseline="0" dirty="0">
            <a:cs typeface="B Mitra" panose="00000400000000000000" pitchFamily="2" charset="-78"/>
          </a:endParaRPr>
        </a:p>
      </dsp:txBody>
      <dsp:txXfrm>
        <a:off x="20104" y="4865996"/>
        <a:ext cx="8372272" cy="371632"/>
      </dsp:txXfrm>
    </dsp:sp>
    <dsp:sp modelId="{06E74E0A-47CE-4BD8-9911-F8B422188881}">
      <dsp:nvSpPr>
        <dsp:cNvPr id="0" name=""/>
        <dsp:cNvSpPr/>
      </dsp:nvSpPr>
      <dsp:spPr>
        <a:xfrm>
          <a:off x="0" y="5286530"/>
          <a:ext cx="8412480" cy="41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1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spc="50" baseline="0" dirty="0" smtClean="0">
              <a:cs typeface="B Mitra" panose="00000400000000000000" pitchFamily="2" charset="-78"/>
            </a:rPr>
            <a:t>ماده 12) دستورالعمل‌ها، راهنماها و کاربرگ‌ها</a:t>
          </a:r>
          <a:endParaRPr lang="en-US" sz="2000" b="1" kern="1200" spc="50" baseline="0" dirty="0">
            <a:cs typeface="B Mitra" panose="00000400000000000000" pitchFamily="2" charset="-78"/>
          </a:endParaRPr>
        </a:p>
      </dsp:txBody>
      <dsp:txXfrm>
        <a:off x="20104" y="5306634"/>
        <a:ext cx="8372272" cy="3716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4434FA-F28F-4E36-8CB2-8779214CB733}">
      <dsp:nvSpPr>
        <dsp:cNvPr id="0" name=""/>
        <dsp:cNvSpPr/>
      </dsp:nvSpPr>
      <dsp:spPr>
        <a:xfrm>
          <a:off x="0" y="0"/>
          <a:ext cx="8568952" cy="4089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Low" defTabSz="8890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Mitra" panose="00000400000000000000" pitchFamily="2" charset="-78"/>
            </a:rPr>
            <a:t>پروژه جدید، نیمه تمام و آماده بهره برداری</a:t>
          </a:r>
          <a:endParaRPr lang="en-US" sz="2000" b="1" kern="1200" dirty="0">
            <a:cs typeface="B Mitra" panose="00000400000000000000" pitchFamily="2" charset="-78"/>
          </a:endParaRPr>
        </a:p>
      </dsp:txBody>
      <dsp:txXfrm>
        <a:off x="19963" y="19963"/>
        <a:ext cx="8529026" cy="369017"/>
      </dsp:txXfrm>
    </dsp:sp>
    <dsp:sp modelId="{7A3C1392-289A-44D0-AEBA-21437D41C19D}">
      <dsp:nvSpPr>
        <dsp:cNvPr id="0" name=""/>
        <dsp:cNvSpPr/>
      </dsp:nvSpPr>
      <dsp:spPr>
        <a:xfrm>
          <a:off x="0" y="389128"/>
          <a:ext cx="8568952" cy="1740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064" tIns="22860" rIns="128016" bIns="22860" numCol="1" spcCol="1270" anchor="t" anchorCtr="0">
          <a:noAutofit/>
        </a:bodyPr>
        <a:lstStyle/>
        <a:p>
          <a:pPr marL="171450" lvl="1" indent="-171450" algn="justLow" defTabSz="800100" rtl="1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a-IR" sz="1800" b="1" kern="1200" spc="0" baseline="0" dirty="0" smtClean="0">
              <a:cs typeface="B Nazanin" pitchFamily="2" charset="-78"/>
            </a:rPr>
            <a:t>پروژه جدید خودگردان- نیازی به کسب مجوز ماده (23) قانون الحاق (2) ندارد</a:t>
          </a:r>
          <a:endParaRPr lang="en-US" sz="1800" b="1" kern="1200" spc="0" baseline="0" dirty="0">
            <a:cs typeface="B Nazanin" pitchFamily="2" charset="-78"/>
          </a:endParaRPr>
        </a:p>
        <a:p>
          <a:pPr marL="171450" lvl="1" indent="-171450" algn="justLow" defTabSz="800100" rtl="1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a-IR" sz="1800" b="1" kern="1200" spc="0" baseline="0" dirty="0" smtClean="0">
              <a:cs typeface="B Nazanin" pitchFamily="2" charset="-78"/>
            </a:rPr>
            <a:t>پروژه جدید غیرخودگردان- در ابتدا نیاز به کسب مجوز ماده (23) قانون الحاق (2) دارد</a:t>
          </a:r>
          <a:endParaRPr lang="en-US" sz="1800" b="1" kern="1200" spc="0" baseline="0" dirty="0">
            <a:cs typeface="B Nazanin" pitchFamily="2" charset="-78"/>
          </a:endParaRPr>
        </a:p>
        <a:p>
          <a:pPr marL="171450" lvl="1" indent="-171450" algn="justLow" defTabSz="800100" rtl="1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a-IR" sz="1800" b="1" kern="1200" spc="0" baseline="0" dirty="0" smtClean="0">
              <a:cs typeface="B Nazanin" pitchFamily="2" charset="-78"/>
            </a:rPr>
            <a:t>پروژه نیمه تمام- تعهد دولت در بودجه سنواتی پادار شده و پیشرفت آن صفر تا کمتر از 100 درصد باشد</a:t>
          </a:r>
          <a:endParaRPr lang="en-US" sz="1800" b="1" kern="1200" spc="0" baseline="0" dirty="0">
            <a:cs typeface="B Nazanin" pitchFamily="2" charset="-78"/>
          </a:endParaRPr>
        </a:p>
        <a:p>
          <a:pPr marL="171450" lvl="1" indent="-171450" algn="justLow" defTabSz="800100" rtl="1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a-IR" sz="1800" b="1" kern="1200" spc="0" baseline="0" dirty="0" smtClean="0">
              <a:cs typeface="B Nazanin" pitchFamily="2" charset="-78"/>
            </a:rPr>
            <a:t>پروژه در حال بهره برداری (استفاده از ظرفیت تبصره 19 قانون بودجه 1397)</a:t>
          </a:r>
          <a:endParaRPr lang="en-US" sz="1800" b="1" kern="1200" spc="0" baseline="0" dirty="0">
            <a:cs typeface="B Nazanin" pitchFamily="2" charset="-78"/>
          </a:endParaRPr>
        </a:p>
      </dsp:txBody>
      <dsp:txXfrm>
        <a:off x="0" y="389128"/>
        <a:ext cx="8568952" cy="1740352"/>
      </dsp:txXfrm>
    </dsp:sp>
    <dsp:sp modelId="{89BB8217-781B-4B75-B841-1E7AFF650351}">
      <dsp:nvSpPr>
        <dsp:cNvPr id="0" name=""/>
        <dsp:cNvSpPr/>
      </dsp:nvSpPr>
      <dsp:spPr>
        <a:xfrm>
          <a:off x="0" y="2206407"/>
          <a:ext cx="8568952" cy="36988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Low" defTabSz="8890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Mitra" panose="00000400000000000000" pitchFamily="2" charset="-78"/>
            </a:rPr>
            <a:t>قیمت اولیه- برای فروش یا اجاره</a:t>
          </a:r>
          <a:endParaRPr lang="en-US" sz="2000" b="1" kern="1200" dirty="0">
            <a:cs typeface="B Mitra" panose="00000400000000000000" pitchFamily="2" charset="-78"/>
          </a:endParaRPr>
        </a:p>
      </dsp:txBody>
      <dsp:txXfrm>
        <a:off x="18056" y="2224463"/>
        <a:ext cx="8532840" cy="333777"/>
      </dsp:txXfrm>
    </dsp:sp>
    <dsp:sp modelId="{C00DDA57-5A63-44AF-9AE4-E63A23B55840}">
      <dsp:nvSpPr>
        <dsp:cNvPr id="0" name=""/>
        <dsp:cNvSpPr/>
      </dsp:nvSpPr>
      <dsp:spPr>
        <a:xfrm>
          <a:off x="0" y="2550065"/>
          <a:ext cx="8568952" cy="1150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064" tIns="22860" rIns="128016" bIns="22860" numCol="1" spcCol="1270" anchor="t" anchorCtr="0">
          <a:noAutofit/>
        </a:bodyPr>
        <a:lstStyle/>
        <a:p>
          <a:pPr marL="171450" lvl="1" indent="-171450" algn="justLow" defTabSz="800100" rtl="1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a-IR" sz="1800" b="1" kern="1200" spc="0" baseline="0" dirty="0" smtClean="0">
              <a:cs typeface="B Nazanin" pitchFamily="2" charset="-78"/>
            </a:rPr>
            <a:t>قیمت فروش، اجاره و یا سایر روش‌های واگذاری که توسط کارشناس قیمت‌گذاری بر اساس اسناد هزینه‌کرد طرح یا پروژه، قیمت روز و یا ارزش بازدهی سرمایه‌گذاری در طرح یا پروژه محاسبه شده و توسط کارگروه واگذاری مورد تأیید قرار می‌گیرد.</a:t>
          </a:r>
          <a:endParaRPr lang="en-US" sz="1800" b="1" kern="1200" spc="0" baseline="0" dirty="0">
            <a:cs typeface="B Nazanin" pitchFamily="2" charset="-78"/>
          </a:endParaRPr>
        </a:p>
      </dsp:txBody>
      <dsp:txXfrm>
        <a:off x="0" y="2550065"/>
        <a:ext cx="8568952" cy="1150402"/>
      </dsp:txXfrm>
    </dsp:sp>
    <dsp:sp modelId="{6189A10C-C34F-422E-AF4F-4EE238DAEB34}">
      <dsp:nvSpPr>
        <dsp:cNvPr id="0" name=""/>
        <dsp:cNvSpPr/>
      </dsp:nvSpPr>
      <dsp:spPr>
        <a:xfrm>
          <a:off x="0" y="3708671"/>
          <a:ext cx="8568952" cy="51977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Low" defTabSz="8890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Mitra" panose="00000400000000000000" pitchFamily="2" charset="-78"/>
            </a:rPr>
            <a:t>کارشناس قیمت گذاری</a:t>
          </a:r>
          <a:endParaRPr lang="en-US" sz="2000" b="1" kern="1200" dirty="0">
            <a:cs typeface="B Mitra" panose="00000400000000000000" pitchFamily="2" charset="-78"/>
          </a:endParaRPr>
        </a:p>
      </dsp:txBody>
      <dsp:txXfrm>
        <a:off x="25373" y="3734044"/>
        <a:ext cx="8518206" cy="469030"/>
      </dsp:txXfrm>
    </dsp:sp>
    <dsp:sp modelId="{F821E9E5-618F-42AA-AD32-33C54723E0B1}">
      <dsp:nvSpPr>
        <dsp:cNvPr id="0" name=""/>
        <dsp:cNvSpPr/>
      </dsp:nvSpPr>
      <dsp:spPr>
        <a:xfrm>
          <a:off x="0" y="4255542"/>
          <a:ext cx="8568952" cy="767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064" tIns="22860" rIns="128016" bIns="22860" numCol="1" spcCol="1270" anchor="t" anchorCtr="0">
          <a:noAutofit/>
        </a:bodyPr>
        <a:lstStyle/>
        <a:p>
          <a:pPr marL="171450" lvl="1" indent="-171450" algn="justLow" defTabSz="800100" rtl="1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a-IR" sz="1800" b="1" kern="1200" spc="0" baseline="0" dirty="0" smtClean="0">
              <a:cs typeface="B Nazanin" pitchFamily="2" charset="-78"/>
            </a:rPr>
            <a:t>شخص حقیقی یا حقوقی تعیین کننده قیمت اولیه طرح شامل کارشناس رسمی یا هیات کارشناسی متناسب در حدود صلاحیت حرفه ای به انتخاب کارگروه واگذاری</a:t>
          </a:r>
          <a:endParaRPr lang="en-US" sz="1800" b="1" kern="1200" spc="0" baseline="0" dirty="0">
            <a:cs typeface="B Nazanin" pitchFamily="2" charset="-78"/>
          </a:endParaRPr>
        </a:p>
      </dsp:txBody>
      <dsp:txXfrm>
        <a:off x="0" y="4255542"/>
        <a:ext cx="8568952" cy="767322"/>
      </dsp:txXfrm>
    </dsp:sp>
    <dsp:sp modelId="{8F10FF49-16B9-4F4D-B75C-CEBE2AE5558C}">
      <dsp:nvSpPr>
        <dsp:cNvPr id="0" name=""/>
        <dsp:cNvSpPr/>
      </dsp:nvSpPr>
      <dsp:spPr>
        <a:xfrm>
          <a:off x="0" y="4946932"/>
          <a:ext cx="8568952" cy="42643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Low" defTabSz="8890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Mitra" panose="00000400000000000000" pitchFamily="2" charset="-78"/>
            </a:rPr>
            <a:t>سرمایه گذار</a:t>
          </a:r>
          <a:endParaRPr lang="en-US" sz="2000" b="1" kern="1200" dirty="0">
            <a:cs typeface="B Mitra" panose="00000400000000000000" pitchFamily="2" charset="-78"/>
          </a:endParaRPr>
        </a:p>
      </dsp:txBody>
      <dsp:txXfrm>
        <a:off x="20817" y="4967749"/>
        <a:ext cx="8527318" cy="384797"/>
      </dsp:txXfrm>
    </dsp:sp>
    <dsp:sp modelId="{261DBA02-D27A-4EDB-BA60-9F03FC152987}">
      <dsp:nvSpPr>
        <dsp:cNvPr id="0" name=""/>
        <dsp:cNvSpPr/>
      </dsp:nvSpPr>
      <dsp:spPr>
        <a:xfrm>
          <a:off x="0" y="5386746"/>
          <a:ext cx="8568952" cy="64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064" tIns="22860" rIns="128016" bIns="22860" numCol="1" spcCol="1270" anchor="t" anchorCtr="0">
          <a:noAutofit/>
        </a:bodyPr>
        <a:lstStyle/>
        <a:p>
          <a:pPr marL="171450" lvl="1" indent="-171450" algn="justLow" defTabSz="800100" rtl="1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a-IR" sz="1800" b="1" kern="1200" dirty="0" smtClean="0">
              <a:cs typeface="B Nazanin" pitchFamily="2" charset="-78"/>
            </a:rPr>
            <a:t>اشخاص حقیقی و حقوقی غیردولتی (شامل بخش خصوصی، تعاونی و نهادهای عمومی غیردولتی با لحاظ ضوابط تبصره ماده 4)</a:t>
          </a:r>
          <a:endParaRPr lang="en-US" sz="1800" b="1" kern="1200" dirty="0">
            <a:cs typeface="B Nazanin" pitchFamily="2" charset="-78"/>
          </a:endParaRPr>
        </a:p>
      </dsp:txBody>
      <dsp:txXfrm>
        <a:off x="0" y="5386746"/>
        <a:ext cx="8568952" cy="6486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4434FA-F28F-4E36-8CB2-8779214CB733}">
      <dsp:nvSpPr>
        <dsp:cNvPr id="0" name=""/>
        <dsp:cNvSpPr/>
      </dsp:nvSpPr>
      <dsp:spPr>
        <a:xfrm>
          <a:off x="0" y="315390"/>
          <a:ext cx="7955280" cy="62070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Low" defTabSz="10668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u="none" kern="1200" dirty="0" smtClean="0">
              <a:effectLst/>
              <a:latin typeface="Calibri" pitchFamily="34" charset="0"/>
              <a:ea typeface="B Mitra" pitchFamily="2" charset="-78"/>
              <a:cs typeface="B Mitra" pitchFamily="2" charset="-78"/>
            </a:rPr>
            <a:t>اعضای کارگروه واگذاری ملی</a:t>
          </a:r>
          <a:r>
            <a:rPr lang="fa-IR" sz="2400" b="1" u="none" kern="1200" dirty="0" smtClean="0">
              <a:effectLst/>
              <a:cs typeface="B Mitra" pitchFamily="2" charset="-78"/>
            </a:rPr>
            <a:t>: </a:t>
          </a:r>
          <a:endParaRPr lang="en-US" sz="2400" b="1" u="none" kern="1200" dirty="0">
            <a:effectLst/>
            <a:cs typeface="B Mitra" panose="00000400000000000000" pitchFamily="2" charset="-78"/>
          </a:endParaRPr>
        </a:p>
      </dsp:txBody>
      <dsp:txXfrm>
        <a:off x="30300" y="345690"/>
        <a:ext cx="7894680" cy="560101"/>
      </dsp:txXfrm>
    </dsp:sp>
    <dsp:sp modelId="{7A3C1392-289A-44D0-AEBA-21437D41C19D}">
      <dsp:nvSpPr>
        <dsp:cNvPr id="0" name=""/>
        <dsp:cNvSpPr/>
      </dsp:nvSpPr>
      <dsp:spPr>
        <a:xfrm>
          <a:off x="0" y="888435"/>
          <a:ext cx="7955280" cy="377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580" tIns="15240" rIns="85344" bIns="15240" numCol="1" spcCol="1270" anchor="t" anchorCtr="0">
          <a:noAutofit/>
        </a:bodyPr>
        <a:lstStyle/>
        <a:p>
          <a:pPr marL="114300" lvl="1" indent="-114300" algn="justLow" defTabSz="533400" rtl="1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200" b="1" kern="1200" spc="0" baseline="0" dirty="0">
            <a:cs typeface="B Mitra" panose="00000400000000000000" pitchFamily="2" charset="-78"/>
          </a:endParaRPr>
        </a:p>
        <a:p>
          <a:pPr marL="228600" lvl="1" indent="-228600" algn="justLow" defTabSz="1066800" rtl="1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a-IR" sz="2400" b="1" kern="1200" dirty="0" smtClean="0">
              <a:cs typeface="B Mitra" pitchFamily="2" charset="-78"/>
            </a:rPr>
            <a:t>بالاترین مقام دستگاه مرکزی یا نماینده وی (رییس) </a:t>
          </a:r>
          <a:endParaRPr lang="en-US" sz="2400" b="1" kern="1200" dirty="0">
            <a:cs typeface="B Mitra" pitchFamily="2" charset="-78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a-IR" sz="2400" b="1" kern="1200" dirty="0" smtClean="0">
              <a:cs typeface="B Mitra" pitchFamily="2" charset="-78"/>
            </a:rPr>
            <a:t>معاون بالاترین مقام دستگاه مرکزی یا رییس دستگاه اجرایی تابعه </a:t>
          </a:r>
          <a:endParaRPr lang="fa-IR" sz="2400" b="1" kern="1200" dirty="0">
            <a:cs typeface="B Mitra" pitchFamily="2" charset="-78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a-IR" sz="2400" b="1" kern="1200" dirty="0" smtClean="0">
              <a:cs typeface="B Mitra" pitchFamily="2" charset="-78"/>
            </a:rPr>
            <a:t>نماینده وزارت امور اقتصادی و دارایی (سازمان خصوصی سازی)</a:t>
          </a:r>
          <a:endParaRPr lang="fa-IR" sz="2400" b="1" kern="1200" dirty="0">
            <a:cs typeface="B Mitra" pitchFamily="2" charset="-78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a-IR" sz="2400" b="1" kern="1200" dirty="0" smtClean="0">
              <a:cs typeface="B Mitra" pitchFamily="2" charset="-78"/>
            </a:rPr>
            <a:t>نماینده سازمان برنامه و بودجه کشور (روسای امور بخشی)</a:t>
          </a:r>
          <a:endParaRPr lang="fa-IR" sz="2400" b="1" kern="1200" dirty="0">
            <a:cs typeface="B Mitra" pitchFamily="2" charset="-78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a-IR" sz="2400" b="1" kern="1200" dirty="0" smtClean="0">
              <a:cs typeface="B Mitra" pitchFamily="2" charset="-78"/>
            </a:rPr>
            <a:t>نماینده اداره کل دادگستری استان</a:t>
          </a:r>
          <a:endParaRPr lang="fa-IR" sz="2400" b="1" kern="1200" dirty="0">
            <a:cs typeface="B Mitra" pitchFamily="2" charset="-78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a-IR" sz="2400" b="1" kern="1200" dirty="0" smtClean="0">
              <a:cs typeface="B Mitra" pitchFamily="2" charset="-78"/>
            </a:rPr>
            <a:t>نماینده اتاق بازرگانی، صنایع معادن و کشاورزی ایران</a:t>
          </a:r>
          <a:endParaRPr lang="fa-IR" sz="2400" b="1" kern="1200" dirty="0">
            <a:cs typeface="B Mitra" pitchFamily="2" charset="-78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a-IR" sz="2400" b="1" kern="1200" dirty="0" smtClean="0">
              <a:cs typeface="B Mitra" pitchFamily="2" charset="-78"/>
            </a:rPr>
            <a:t>کارشناس صاحب نظر به تشخیص رییس دستگاه مرکزی</a:t>
          </a:r>
          <a:endParaRPr lang="fa-IR" sz="2400" b="1" kern="1200" dirty="0">
            <a:cs typeface="B Mitra" pitchFamily="2" charset="-78"/>
          </a:endParaRPr>
        </a:p>
      </dsp:txBody>
      <dsp:txXfrm>
        <a:off x="0" y="888435"/>
        <a:ext cx="7955280" cy="37756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4434FA-F28F-4E36-8CB2-8779214CB733}">
      <dsp:nvSpPr>
        <dsp:cNvPr id="0" name=""/>
        <dsp:cNvSpPr/>
      </dsp:nvSpPr>
      <dsp:spPr>
        <a:xfrm>
          <a:off x="0" y="8"/>
          <a:ext cx="7955280" cy="62070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Low" defTabSz="10668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u="none" kern="1200" dirty="0" smtClean="0">
              <a:effectLst/>
              <a:latin typeface="Calibri" pitchFamily="34" charset="0"/>
              <a:ea typeface="B Mitra" pitchFamily="2" charset="-78"/>
              <a:cs typeface="B Mitra" pitchFamily="2" charset="-78"/>
            </a:rPr>
            <a:t>اعضای کارگروه واگذاری استان</a:t>
          </a:r>
          <a:r>
            <a:rPr lang="fa-IR" sz="2400" b="1" u="none" kern="1200" dirty="0" smtClean="0">
              <a:effectLst/>
              <a:cs typeface="B Mitra" pitchFamily="2" charset="-78"/>
            </a:rPr>
            <a:t>: </a:t>
          </a:r>
          <a:endParaRPr lang="en-US" sz="2400" b="1" u="none" kern="1200" dirty="0">
            <a:effectLst/>
            <a:cs typeface="B Mitra" panose="00000400000000000000" pitchFamily="2" charset="-78"/>
          </a:endParaRPr>
        </a:p>
      </dsp:txBody>
      <dsp:txXfrm>
        <a:off x="30300" y="30308"/>
        <a:ext cx="7894680" cy="560101"/>
      </dsp:txXfrm>
    </dsp:sp>
    <dsp:sp modelId="{7A3C1392-289A-44D0-AEBA-21437D41C19D}">
      <dsp:nvSpPr>
        <dsp:cNvPr id="0" name=""/>
        <dsp:cNvSpPr/>
      </dsp:nvSpPr>
      <dsp:spPr>
        <a:xfrm>
          <a:off x="0" y="683907"/>
          <a:ext cx="7955280" cy="377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580" tIns="15240" rIns="85344" bIns="15240" numCol="1" spcCol="1270" anchor="t" anchorCtr="0">
          <a:noAutofit/>
        </a:bodyPr>
        <a:lstStyle/>
        <a:p>
          <a:pPr marL="114300" lvl="1" indent="-114300" algn="justLow" defTabSz="533400" rtl="1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200" b="1" kern="1200" spc="0" baseline="0" dirty="0">
            <a:cs typeface="B Mitra" panose="00000400000000000000" pitchFamily="2" charset="-78"/>
          </a:endParaRPr>
        </a:p>
        <a:p>
          <a:pPr marL="228600" lvl="1" indent="-228600" algn="justLow" defTabSz="1066800" rtl="1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a-IR" sz="2400" b="1" kern="1200" dirty="0" smtClean="0">
              <a:cs typeface="B Mitra" pitchFamily="2" charset="-78"/>
            </a:rPr>
            <a:t>بالاترین مقام دستگاه اجرایی استان یا نماینده وی (رییس) </a:t>
          </a:r>
          <a:endParaRPr lang="en-US" sz="2400" b="1" kern="1200" spc="0" baseline="0" dirty="0">
            <a:cs typeface="B Mitra" panose="00000400000000000000" pitchFamily="2" charset="-78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a-IR" sz="2400" b="1" kern="1200" dirty="0" smtClean="0">
              <a:cs typeface="B Mitra" pitchFamily="2" charset="-78"/>
            </a:rPr>
            <a:t>نماینده استاندار </a:t>
          </a:r>
          <a:endParaRPr lang="fa-IR" sz="2400" b="1" kern="1200" dirty="0">
            <a:cs typeface="B Mitra" pitchFamily="2" charset="-78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a-IR" sz="2400" b="1" kern="1200" dirty="0" smtClean="0">
              <a:cs typeface="B Mitra" pitchFamily="2" charset="-78"/>
            </a:rPr>
            <a:t>نماینده سازمان امور اقتصادی و دارایی استان </a:t>
          </a:r>
          <a:endParaRPr lang="fa-IR" sz="2400" b="1" kern="1200" dirty="0">
            <a:cs typeface="B Mitra" pitchFamily="2" charset="-78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a-IR" sz="2400" b="1" kern="1200" dirty="0" smtClean="0">
              <a:cs typeface="B Mitra" pitchFamily="2" charset="-78"/>
            </a:rPr>
            <a:t>نماینده سازمان مدیریت و برنامه‌ریزی استان </a:t>
          </a:r>
          <a:endParaRPr lang="fa-IR" sz="2400" b="1" kern="1200" dirty="0">
            <a:cs typeface="B Mitra" pitchFamily="2" charset="-78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a-IR" sz="2400" b="1" kern="1200" dirty="0" smtClean="0">
              <a:cs typeface="B Mitra" pitchFamily="2" charset="-78"/>
            </a:rPr>
            <a:t>نماینده اداره کل دادگستری استان</a:t>
          </a:r>
          <a:endParaRPr lang="fa-IR" sz="2400" b="1" kern="1200" dirty="0">
            <a:cs typeface="B Mitra" pitchFamily="2" charset="-78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a-IR" sz="2400" b="1" kern="1200" dirty="0" smtClean="0">
              <a:cs typeface="B Mitra" pitchFamily="2" charset="-78"/>
            </a:rPr>
            <a:t>نماینده اتاق بازرگانی، صنایع معادن و کشاورزی استان </a:t>
          </a:r>
          <a:endParaRPr lang="fa-IR" sz="2400" b="1" kern="1200" dirty="0">
            <a:cs typeface="B Mitra" pitchFamily="2" charset="-78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a-IR" sz="2400" b="1" kern="1200" dirty="0" smtClean="0">
              <a:cs typeface="B Mitra" pitchFamily="2" charset="-78"/>
            </a:rPr>
            <a:t>کارشناس صاحب نظر به تشخیص رییس دستگاه اجرایی استان </a:t>
          </a:r>
          <a:endParaRPr lang="fa-IR" sz="2400" b="1" kern="1200" dirty="0">
            <a:cs typeface="B Mitra" pitchFamily="2" charset="-78"/>
          </a:endParaRPr>
        </a:p>
      </dsp:txBody>
      <dsp:txXfrm>
        <a:off x="0" y="683907"/>
        <a:ext cx="7955280" cy="37756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2EDB3-E15A-4146-AE54-A0CADAF65D54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930A31-5C3C-411C-9445-DD9833725A94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B Titr" pitchFamily="2" charset="-78"/>
            </a:rPr>
            <a:t>جلسه با حضور حداقل 5 نفر (دو سوم) رسمیت می‌یابد. </a:t>
          </a:r>
          <a:endParaRPr lang="fa-IR" sz="2800" kern="1200" dirty="0">
            <a:cs typeface="B Titr" pitchFamily="2" charset="-78"/>
          </a:endParaRPr>
        </a:p>
      </dsp:txBody>
      <dsp:txXfrm>
        <a:off x="2262981" y="0"/>
        <a:ext cx="5966618" cy="2149832"/>
      </dsp:txXfrm>
    </dsp:sp>
    <dsp:sp modelId="{ACCACFF6-9A31-4975-941A-9D7D1DC772D1}">
      <dsp:nvSpPr>
        <dsp:cNvPr id="0" name=""/>
        <dsp:cNvSpPr/>
      </dsp:nvSpPr>
      <dsp:spPr>
        <a:xfrm>
          <a:off x="1188065" y="2149832"/>
          <a:ext cx="2149832" cy="214983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C9378C-19E4-43E6-8C6D-C53F0FBF6A18}">
      <dsp:nvSpPr>
        <dsp:cNvPr id="0" name=""/>
        <dsp:cNvSpPr/>
      </dsp:nvSpPr>
      <dsp:spPr>
        <a:xfrm>
          <a:off x="2262981" y="2149832"/>
          <a:ext cx="5966618" cy="21498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solidFill>
                <a:srgbClr val="FF0000"/>
              </a:solidFill>
              <a:cs typeface="B Titr" pitchFamily="2" charset="-78"/>
            </a:rPr>
            <a:t>تصمیم‌گیری بر اساس اکثریت اعضای حاضر 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B Titr" pitchFamily="2" charset="-78"/>
            </a:rPr>
            <a:t> در شرایط تساوی آرا نظر اعضایی که موافق نظر رییس است حاکم است. </a:t>
          </a:r>
          <a:endParaRPr lang="fa-IR" sz="2800" kern="1200" dirty="0">
            <a:cs typeface="B Titr" pitchFamily="2" charset="-78"/>
          </a:endParaRPr>
        </a:p>
      </dsp:txBody>
      <dsp:txXfrm>
        <a:off x="2262981" y="2149832"/>
        <a:ext cx="5966618" cy="21498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1D816-C96D-4BE8-A71F-53D3BCA84A4E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19CCC4-63EF-4FBB-9BC2-0B5DA20F9A53}">
      <dsp:nvSpPr>
        <dsp:cNvPr id="0" name=""/>
        <dsp:cNvSpPr/>
      </dsp:nvSpPr>
      <dsp:spPr>
        <a:xfrm>
          <a:off x="2262981" y="0"/>
          <a:ext cx="6244306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Low" defTabSz="14224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Nazanin" pitchFamily="2" charset="-78"/>
            </a:rPr>
            <a:t>1- رفع تعارض و مشکلات بین دستگاه‌های استان </a:t>
          </a:r>
          <a:r>
            <a:rPr lang="fa-IR" sz="3200" b="1" kern="1200" dirty="0" smtClean="0">
              <a:solidFill>
                <a:srgbClr val="FF0000"/>
              </a:solidFill>
              <a:cs typeface="B Nazanin" pitchFamily="2" charset="-78"/>
            </a:rPr>
            <a:t>در خصوص واگذاری پروژه‌ها و عرصه آن</a:t>
          </a:r>
          <a:r>
            <a:rPr lang="fa-IR" sz="3200" b="1" kern="1200" dirty="0" smtClean="0">
              <a:cs typeface="B Nazanin" pitchFamily="2" charset="-78"/>
            </a:rPr>
            <a:t> و اعلام نتیجه به کارگروه واگذاری</a:t>
          </a:r>
        </a:p>
        <a:p>
          <a:pPr lvl="0" algn="justLow" defTabSz="14224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Nazanin" pitchFamily="2" charset="-78"/>
            </a:rPr>
            <a:t>2- دستور تهیه گزارش تصمیم به واگذاری برای </a:t>
          </a:r>
          <a:r>
            <a:rPr lang="fa-IR" sz="3200" b="1" kern="1200" dirty="0" smtClean="0">
              <a:solidFill>
                <a:srgbClr val="FF0000"/>
              </a:solidFill>
              <a:cs typeface="B Nazanin" pitchFamily="2" charset="-78"/>
            </a:rPr>
            <a:t>پروژه های ملی </a:t>
          </a:r>
          <a:r>
            <a:rPr lang="fa-IR" sz="3200" b="1" kern="1200" dirty="0" smtClean="0">
              <a:cs typeface="B Nazanin" pitchFamily="2" charset="-78"/>
            </a:rPr>
            <a:t>و پیگیری برای انجام فرآیند آن در کارگروه ملی </a:t>
          </a:r>
          <a:endParaRPr lang="fa-IR" sz="3200" b="1" kern="1200" dirty="0">
            <a:cs typeface="B Nazanin" pitchFamily="2" charset="-78"/>
          </a:endParaRPr>
        </a:p>
      </dsp:txBody>
      <dsp:txXfrm>
        <a:off x="2262981" y="0"/>
        <a:ext cx="6244306" cy="452596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44091-CDC6-43CF-8ECE-FABBEEA608A0}">
      <dsp:nvSpPr>
        <dsp:cNvPr id="0" name=""/>
        <dsp:cNvSpPr/>
      </dsp:nvSpPr>
      <dsp:spPr>
        <a:xfrm>
          <a:off x="0" y="55358"/>
          <a:ext cx="8568952" cy="13387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Nazanin" pitchFamily="2" charset="-78"/>
            </a:rPr>
            <a:t>1- دریافت اسناد ارزیابی صلاحیت، تکمیل کاربرگ‌ها و ارائه مدارک توسط متقاضیان که پس از راه‌اندازی سامانه اطلاع‌رسانی مشارکت عمومی - خصوصی بصورت الکترونیکی انجام می‌شود. </a:t>
          </a:r>
          <a:endParaRPr lang="fa-IR" sz="2400" kern="1200" dirty="0">
            <a:cs typeface="B Nazanin" pitchFamily="2" charset="-78"/>
          </a:endParaRPr>
        </a:p>
      </dsp:txBody>
      <dsp:txXfrm>
        <a:off x="65351" y="120709"/>
        <a:ext cx="8438250" cy="1208023"/>
      </dsp:txXfrm>
    </dsp:sp>
    <dsp:sp modelId="{1CA4FAA8-6DD5-48D6-AA91-3BF43C05A6DC}">
      <dsp:nvSpPr>
        <dsp:cNvPr id="0" name=""/>
        <dsp:cNvSpPr/>
      </dsp:nvSpPr>
      <dsp:spPr>
        <a:xfrm>
          <a:off x="0" y="1455070"/>
          <a:ext cx="8568952" cy="8524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Nazanin" pitchFamily="2" charset="-78"/>
            </a:rPr>
            <a:t>2- امکان بازدید از محل پروژه و برگزاری جلسه پرسش و پاسخ که در صورت لزوم انجام می‌شود</a:t>
          </a:r>
          <a:endParaRPr lang="fa-IR" sz="2400" kern="1200" dirty="0">
            <a:cs typeface="B Nazanin" pitchFamily="2" charset="-78"/>
          </a:endParaRPr>
        </a:p>
      </dsp:txBody>
      <dsp:txXfrm>
        <a:off x="41615" y="1496685"/>
        <a:ext cx="8485722" cy="769265"/>
      </dsp:txXfrm>
    </dsp:sp>
    <dsp:sp modelId="{58191361-D9BC-43C2-BA10-F253B583E1E0}">
      <dsp:nvSpPr>
        <dsp:cNvPr id="0" name=""/>
        <dsp:cNvSpPr/>
      </dsp:nvSpPr>
      <dsp:spPr>
        <a:xfrm>
          <a:off x="0" y="2291938"/>
          <a:ext cx="8568952" cy="174113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Nazanin" pitchFamily="2" charset="-78"/>
            </a:rPr>
            <a:t>3- بررسی کاربرگ ها و اسناد توسط کمیته منتخب کارگروه واگذاری و اصلاح یا تکمیل آن توسط متقاضیان در صورت لزوم و ارزیابی صلاحیت سرمایه‌گذار و تهیه فهرست کوتاه اشخاص دارای توان مالی بر مبنای مجموع اعتبارات ارزیابی شده متناسب با معیارهای ذکر شده در اسناد فراخوان </a:t>
          </a:r>
          <a:endParaRPr lang="fa-IR" sz="2400" kern="1200" dirty="0">
            <a:cs typeface="B Nazanin" pitchFamily="2" charset="-78"/>
          </a:endParaRPr>
        </a:p>
      </dsp:txBody>
      <dsp:txXfrm>
        <a:off x="84995" y="2376933"/>
        <a:ext cx="8398962" cy="1571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F21F1-BB0B-4344-88E9-E34711D77452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854C7-C3AC-4F8B-AC0C-0ADA91E7B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8663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02DB-E8FF-4993-95DB-CB8721DB6023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FD58-D075-4BE7-8610-0091B5141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2056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02DB-E8FF-4993-95DB-CB8721DB6023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FD58-D075-4BE7-8610-0091B5141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8417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02DB-E8FF-4993-95DB-CB8721DB6023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FD58-D075-4BE7-8610-0091B5141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6069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02DB-E8FF-4993-95DB-CB8721DB6023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FD58-D075-4BE7-8610-0091B5141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1527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02DB-E8FF-4993-95DB-CB8721DB6023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FD58-D075-4BE7-8610-0091B5141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861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02DB-E8FF-4993-95DB-CB8721DB6023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FD58-D075-4BE7-8610-0091B5141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5557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02DB-E8FF-4993-95DB-CB8721DB6023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FD58-D075-4BE7-8610-0091B5141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0955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02DB-E8FF-4993-95DB-CB8721DB6023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FD58-D075-4BE7-8610-0091B5141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2735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02DB-E8FF-4993-95DB-CB8721DB6023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FD58-D075-4BE7-8610-0091B5141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9727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02DB-E8FF-4993-95DB-CB8721DB6023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FD58-D075-4BE7-8610-0091B5141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7688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02DB-E8FF-4993-95DB-CB8721DB6023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FD58-D075-4BE7-8610-0091B5141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639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602DB-E8FF-4993-95DB-CB8721DB6023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4FD58-D075-4BE7-8610-0091B5141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223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7032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5041" y="636866"/>
            <a:ext cx="1053919" cy="108000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851920" y="5949280"/>
            <a:ext cx="1440160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Arial" pitchFamily="34" charset="0"/>
              <a:buNone/>
            </a:pPr>
            <a:r>
              <a:rPr lang="fa-IR" sz="1400" b="1" dirty="0" smtClean="0">
                <a:solidFill>
                  <a:prstClr val="black"/>
                </a:solidFill>
                <a:cs typeface="B Nazanin" pitchFamily="2" charset="-78"/>
              </a:rPr>
              <a:t>تیرماه 1397</a:t>
            </a:r>
            <a:endParaRPr lang="en-US" sz="1400" b="1" dirty="0">
              <a:solidFill>
                <a:prstClr val="black"/>
              </a:solidFill>
              <a:cs typeface="B Nazanin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375805" y="4466340"/>
            <a:ext cx="454033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683568" y="1988840"/>
            <a:ext cx="7776864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>
              <a:lnSpc>
                <a:spcPct val="200000"/>
              </a:lnSpc>
            </a:pPr>
            <a:r>
              <a:rPr lang="fa-IR" sz="3600" dirty="0" smtClean="0">
                <a:solidFill>
                  <a:srgbClr val="7030A0"/>
                </a:solidFill>
                <a:cs typeface="B Titr" pitchFamily="2" charset="-78"/>
              </a:rPr>
              <a:t>الزامات توسعه </a:t>
            </a:r>
            <a:r>
              <a:rPr lang="fa-IR" sz="3600" dirty="0">
                <a:solidFill>
                  <a:srgbClr val="7030A0"/>
                </a:solidFill>
                <a:cs typeface="B Titr" pitchFamily="2" charset="-78"/>
              </a:rPr>
              <a:t>مشارکت عمومی- </a:t>
            </a:r>
            <a:r>
              <a:rPr lang="fa-IR" sz="3600" dirty="0" smtClean="0">
                <a:solidFill>
                  <a:srgbClr val="7030A0"/>
                </a:solidFill>
                <a:cs typeface="B Titr" pitchFamily="2" charset="-78"/>
              </a:rPr>
              <a:t>خصوصی و</a:t>
            </a:r>
          </a:p>
          <a:p>
            <a:pPr>
              <a:lnSpc>
                <a:spcPct val="200000"/>
              </a:lnSpc>
            </a:pPr>
            <a:r>
              <a:rPr lang="fa-IR" sz="3600" dirty="0" smtClean="0">
                <a:solidFill>
                  <a:srgbClr val="7030A0"/>
                </a:solidFill>
                <a:cs typeface="B Titr" pitchFamily="2" charset="-78"/>
              </a:rPr>
              <a:t>تشریح دستورالعمل ماده 27 قانون الحاق (2)</a:t>
            </a:r>
            <a:endParaRPr lang="fa-IR" sz="3600" dirty="0">
              <a:solidFill>
                <a:srgbClr val="7030A0"/>
              </a:solidFill>
              <a:cs typeface="B Titr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5576" y="4457166"/>
            <a:ext cx="7344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200000"/>
              </a:lnSpc>
              <a:buClr>
                <a:srgbClr val="FF0000"/>
              </a:buClr>
              <a:tabLst>
                <a:tab pos="6365875" algn="l"/>
              </a:tabLst>
            </a:pPr>
            <a:r>
              <a:rPr lang="fa-IR" sz="2000" b="1" dirty="0" smtClean="0">
                <a:cs typeface="B Nazanin" pitchFamily="2" charset="-78"/>
              </a:rPr>
              <a:t>محسن روحانی نژاد </a:t>
            </a:r>
          </a:p>
          <a:p>
            <a:pPr algn="ctr" rtl="1">
              <a:lnSpc>
                <a:spcPct val="200000"/>
              </a:lnSpc>
              <a:buClr>
                <a:srgbClr val="FF0000"/>
              </a:buClr>
              <a:tabLst>
                <a:tab pos="6365875" algn="l"/>
              </a:tabLst>
            </a:pPr>
            <a:r>
              <a:rPr lang="fa-IR" sz="2000" b="1" dirty="0" smtClean="0">
                <a:cs typeface="B Nazanin" pitchFamily="2" charset="-78"/>
              </a:rPr>
              <a:t>رئیس گروه بخش مشارکت عمومی- خصوصی سازمان برنامه و بودجه کشور</a:t>
            </a:r>
            <a:endParaRPr lang="en-US" sz="2000" b="1" dirty="0">
              <a:cs typeface="B Nazanin" pitchFamily="2" charset="-78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491880" y="-27384"/>
            <a:ext cx="2016224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Arial" pitchFamily="34" charset="0"/>
              <a:buNone/>
            </a:pPr>
            <a:r>
              <a:rPr lang="fa-IR" sz="1600" b="1" dirty="0" smtClean="0">
                <a:solidFill>
                  <a:prstClr val="black"/>
                </a:solidFill>
                <a:cs typeface="B Nazanin" pitchFamily="2" charset="-78"/>
              </a:rPr>
              <a:t>بسم الله الرحمن الرحیم</a:t>
            </a:r>
            <a:endParaRPr lang="en-US" sz="1600" b="1" dirty="0">
              <a:solidFill>
                <a:prstClr val="black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223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>
            <a:off x="68263" y="76200"/>
            <a:ext cx="9007475" cy="612775"/>
          </a:xfrm>
          <a:prstGeom prst="round2SameRect">
            <a:avLst>
              <a:gd name="adj1" fmla="val 50000"/>
              <a:gd name="adj2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27088" y="107950"/>
            <a:ext cx="7772400" cy="544513"/>
          </a:xfrm>
        </p:spPr>
        <p:txBody>
          <a:bodyPr/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sz="2800" dirty="0">
                <a:solidFill>
                  <a:schemeClr val="tx1"/>
                </a:solidFill>
                <a:cs typeface="B Yekan" pitchFamily="2" charset="-78"/>
              </a:rPr>
              <a:t>ماده 1) برخی از تعاریف</a:t>
            </a:r>
            <a:endParaRPr sz="2800" dirty="0">
              <a:solidFill>
                <a:srgbClr val="C000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780560633"/>
              </p:ext>
            </p:extLst>
          </p:nvPr>
        </p:nvGraphicFramePr>
        <p:xfrm>
          <a:off x="594360" y="1268760"/>
          <a:ext cx="795528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F5D7C4-6152-475A-B1A5-97A3F233237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Title 10"/>
          <p:cNvSpPr txBox="1">
            <a:spLocks/>
          </p:cNvSpPr>
          <p:nvPr/>
        </p:nvSpPr>
        <p:spPr>
          <a:xfrm>
            <a:off x="68263" y="1052736"/>
            <a:ext cx="9007475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defRPr/>
            </a:pPr>
            <a:r>
              <a:rPr lang="fa-IR" sz="1800" dirty="0" smtClean="0">
                <a:cs typeface="B Yekan" pitchFamily="2" charset="-78"/>
              </a:rPr>
              <a:t>واگذاری پروژه های که از </a:t>
            </a:r>
            <a:r>
              <a:rPr lang="fa-IR" sz="1800" dirty="0" smtClean="0">
                <a:solidFill>
                  <a:srgbClr val="FF0000"/>
                </a:solidFill>
                <a:cs typeface="B Yekan" pitchFamily="2" charset="-78"/>
              </a:rPr>
              <a:t>منابع اعتبارات ملی </a:t>
            </a:r>
            <a:r>
              <a:rPr lang="fa-IR" sz="1800" dirty="0" smtClean="0">
                <a:cs typeface="B Yekan" pitchFamily="2" charset="-78"/>
              </a:rPr>
              <a:t>تامین شده است بر عهده دستگاه مرکزی (وزارتخانه) است</a:t>
            </a:r>
            <a:endParaRPr lang="fa-IR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137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>
            <a:off x="68263" y="76200"/>
            <a:ext cx="9007475" cy="612775"/>
          </a:xfrm>
          <a:prstGeom prst="round2SameRect">
            <a:avLst>
              <a:gd name="adj1" fmla="val 50000"/>
              <a:gd name="adj2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27088" y="107950"/>
            <a:ext cx="7772400" cy="544513"/>
          </a:xfrm>
        </p:spPr>
        <p:txBody>
          <a:bodyPr/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sz="2800" dirty="0">
                <a:solidFill>
                  <a:schemeClr val="tx1"/>
                </a:solidFill>
                <a:cs typeface="B Yekan" pitchFamily="2" charset="-78"/>
              </a:rPr>
              <a:t>ماده 1) برخی از تعاریف</a:t>
            </a:r>
            <a:endParaRPr sz="2800" dirty="0">
              <a:solidFill>
                <a:srgbClr val="C000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733230769"/>
              </p:ext>
            </p:extLst>
          </p:nvPr>
        </p:nvGraphicFramePr>
        <p:xfrm>
          <a:off x="594360" y="1677816"/>
          <a:ext cx="7955280" cy="470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F5D7C4-6152-475A-B1A5-97A3F233237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Title 10"/>
          <p:cNvSpPr txBox="1">
            <a:spLocks/>
          </p:cNvSpPr>
          <p:nvPr/>
        </p:nvSpPr>
        <p:spPr>
          <a:xfrm>
            <a:off x="35496" y="1036960"/>
            <a:ext cx="9007475" cy="5445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defRPr/>
            </a:pPr>
            <a:r>
              <a:rPr lang="fa-IR" sz="1800" dirty="0" smtClean="0">
                <a:cs typeface="B Yekan" pitchFamily="2" charset="-78"/>
              </a:rPr>
              <a:t>واگذاری پروژه های که از </a:t>
            </a:r>
            <a:r>
              <a:rPr lang="fa-IR" sz="1800" dirty="0" smtClean="0">
                <a:solidFill>
                  <a:srgbClr val="FF0000"/>
                </a:solidFill>
                <a:cs typeface="B Yekan" pitchFamily="2" charset="-78"/>
              </a:rPr>
              <a:t>منابع اعتبارات استانی </a:t>
            </a:r>
            <a:r>
              <a:rPr lang="fa-IR" sz="1800" dirty="0" smtClean="0">
                <a:cs typeface="B Yekan" pitchFamily="2" charset="-78"/>
              </a:rPr>
              <a:t>تامین شده است بر عهده دستگاه اجرایی استانی است</a:t>
            </a:r>
            <a:endParaRPr lang="fa-IR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9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>
            <a:off x="68263" y="76200"/>
            <a:ext cx="9007475" cy="612775"/>
          </a:xfrm>
          <a:prstGeom prst="round2SameRect">
            <a:avLst>
              <a:gd name="adj1" fmla="val 50000"/>
              <a:gd name="adj2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51520" y="107950"/>
            <a:ext cx="8347968" cy="544513"/>
          </a:xfrm>
        </p:spPr>
        <p:txBody>
          <a:bodyPr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2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B Mitra" pitchFamily="2" charset="-78"/>
                <a:cs typeface="B Mitra" pitchFamily="2" charset="-78"/>
              </a:rPr>
              <a:t>خلاصه وظایف </a:t>
            </a:r>
            <a:r>
              <a:rPr lang="fa-IR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B Mitra" pitchFamily="2" charset="-78"/>
                <a:cs typeface="B Mitra" pitchFamily="2" charset="-78"/>
              </a:rPr>
              <a:t>کارگروه </a:t>
            </a:r>
            <a:r>
              <a:rPr lang="fa-IR" sz="2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B Mitra" pitchFamily="2" charset="-78"/>
                <a:cs typeface="B Mitra" pitchFamily="2" charset="-78"/>
              </a:rPr>
              <a:t>واگذاری (بخش اصلی اجرای دستورالعمل)</a:t>
            </a:r>
            <a:endParaRPr sz="2800" dirty="0">
              <a:solidFill>
                <a:schemeClr val="accent4"/>
              </a:solidFill>
            </a:endParaRPr>
          </a:p>
        </p:txBody>
      </p:sp>
      <p:sp>
        <p:nvSpPr>
          <p:cNvPr id="62468" name="Rectangle 1"/>
          <p:cNvSpPr>
            <a:spLocks noChangeArrowheads="1"/>
          </p:cNvSpPr>
          <p:nvPr/>
        </p:nvSpPr>
        <p:spPr bwMode="auto">
          <a:xfrm>
            <a:off x="395535" y="892452"/>
            <a:ext cx="8424937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algn="justLow" rtl="1" eaLnBrk="1" hangingPunct="1">
              <a:lnSpc>
                <a:spcPct val="130000"/>
              </a:lnSpc>
              <a:spcAft>
                <a:spcPts val="900"/>
              </a:spcAft>
              <a:buFont typeface="Arial" charset="0"/>
              <a:buChar char="•"/>
            </a:pPr>
            <a:r>
              <a:rPr lang="fa-IR" altLang="en-US" sz="2000" b="1" dirty="0" smtClean="0">
                <a:solidFill>
                  <a:srgbClr val="FF0000"/>
                </a:solidFill>
                <a:cs typeface="B Nazanin" pitchFamily="2" charset="-78"/>
              </a:rPr>
              <a:t>سیاست گذاری و نظارت بر فرایند واگذاری</a:t>
            </a:r>
            <a:endParaRPr lang="en-US" altLang="en-US" sz="2000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justLow" rtl="1" eaLnBrk="1" hangingPunct="1">
              <a:lnSpc>
                <a:spcPct val="130000"/>
              </a:lnSpc>
              <a:spcAft>
                <a:spcPts val="900"/>
              </a:spcAft>
              <a:buFont typeface="Arial" charset="0"/>
              <a:buChar char="•"/>
            </a:pPr>
            <a:r>
              <a:rPr lang="fa-IR" altLang="en-US" sz="2000" b="1" dirty="0" smtClean="0">
                <a:solidFill>
                  <a:srgbClr val="FF0000"/>
                </a:solidFill>
                <a:cs typeface="B Nazanin" pitchFamily="2" charset="-78"/>
              </a:rPr>
              <a:t>بررسی </a:t>
            </a:r>
            <a:r>
              <a:rPr lang="fa-IR" altLang="en-US" sz="2000" b="1" dirty="0">
                <a:solidFill>
                  <a:srgbClr val="FF0000"/>
                </a:solidFill>
                <a:cs typeface="B Nazanin" pitchFamily="2" charset="-78"/>
              </a:rPr>
              <a:t>گزارش تصمیم به واگذاری </a:t>
            </a:r>
            <a:r>
              <a:rPr lang="fa-IR" altLang="en-US" sz="2000" b="1" dirty="0">
                <a:cs typeface="B Nazanin" pitchFamily="2" charset="-78"/>
              </a:rPr>
              <a:t>و اعلام نتیجه حداکثر ظرف 10 روز کاری به دستگاه اجرایی </a:t>
            </a:r>
          </a:p>
          <a:p>
            <a:pPr algn="justLow" rtl="1" eaLnBrk="1" hangingPunct="1">
              <a:lnSpc>
                <a:spcPct val="130000"/>
              </a:lnSpc>
              <a:spcAft>
                <a:spcPts val="900"/>
              </a:spcAft>
              <a:buFont typeface="Arial" charset="0"/>
              <a:buChar char="•"/>
            </a:pPr>
            <a:r>
              <a:rPr lang="fa-IR" altLang="en-US" sz="2000" b="1" dirty="0">
                <a:cs typeface="B Nazanin" pitchFamily="2" charset="-78"/>
              </a:rPr>
              <a:t>اخذ نظر کمیته منتخب کارگروه واگذاری در خصوص پیشنهادهای طرح تجاری و </a:t>
            </a:r>
            <a:r>
              <a:rPr lang="fa-IR" altLang="en-US" sz="2000" b="1" dirty="0">
                <a:solidFill>
                  <a:srgbClr val="FF0000"/>
                </a:solidFill>
                <a:cs typeface="B Nazanin" pitchFamily="2" charset="-78"/>
              </a:rPr>
              <a:t>تعیین سرمایه‌گذار </a:t>
            </a:r>
            <a:r>
              <a:rPr lang="fa-IR" altLang="en-US" sz="2000" b="1" dirty="0">
                <a:cs typeface="B Nazanin" pitchFamily="2" charset="-78"/>
              </a:rPr>
              <a:t>منتخب </a:t>
            </a:r>
          </a:p>
          <a:p>
            <a:pPr algn="justLow" rtl="1" eaLnBrk="1" hangingPunct="1">
              <a:lnSpc>
                <a:spcPct val="130000"/>
              </a:lnSpc>
              <a:spcAft>
                <a:spcPts val="900"/>
              </a:spcAft>
              <a:buFont typeface="Arial" charset="0"/>
              <a:buChar char="•"/>
            </a:pPr>
            <a:r>
              <a:rPr lang="fa-IR" altLang="en-US" sz="2000" b="1" dirty="0" smtClean="0">
                <a:cs typeface="B Nazanin" pitchFamily="2" charset="-78"/>
              </a:rPr>
              <a:t>تایید </a:t>
            </a:r>
            <a:r>
              <a:rPr lang="fa-IR" altLang="en-US" sz="2000" b="1" dirty="0">
                <a:cs typeface="B Nazanin" pitchFamily="2" charset="-78"/>
              </a:rPr>
              <a:t>قیمت اولیه در روش فروش و اجاره بعد از قیمت‌گذاری توسط کارشناس قیمت‌گذاری </a:t>
            </a:r>
          </a:p>
          <a:p>
            <a:pPr algn="justLow" rtl="1" eaLnBrk="1" hangingPunct="1">
              <a:lnSpc>
                <a:spcPct val="130000"/>
              </a:lnSpc>
              <a:spcAft>
                <a:spcPts val="900"/>
              </a:spcAft>
              <a:buFont typeface="Arial" charset="0"/>
              <a:buChar char="•"/>
            </a:pPr>
            <a:r>
              <a:rPr lang="fa-IR" altLang="en-US" sz="2000" b="1" dirty="0" smtClean="0">
                <a:cs typeface="B Nazanin" pitchFamily="2" charset="-78"/>
              </a:rPr>
              <a:t>تصمیم‌گیری </a:t>
            </a:r>
            <a:r>
              <a:rPr lang="fa-IR" altLang="en-US" sz="2000" b="1" dirty="0">
                <a:cs typeface="B Nazanin" pitchFamily="2" charset="-78"/>
              </a:rPr>
              <a:t>راجع به تجدید تمام یا قسمتی از فرایند انتخاب </a:t>
            </a:r>
            <a:r>
              <a:rPr lang="fa-IR" altLang="en-US" sz="2000" b="1" dirty="0" smtClean="0">
                <a:cs typeface="B Nazanin" pitchFamily="2" charset="-78"/>
              </a:rPr>
              <a:t>سرمایه‌گذار</a:t>
            </a:r>
          </a:p>
          <a:p>
            <a:pPr algn="justLow" rtl="1" eaLnBrk="1" hangingPunct="1">
              <a:lnSpc>
                <a:spcPct val="130000"/>
              </a:lnSpc>
              <a:spcAft>
                <a:spcPts val="900"/>
              </a:spcAft>
              <a:buFont typeface="Arial" charset="0"/>
              <a:buChar char="•"/>
            </a:pPr>
            <a:r>
              <a:rPr lang="fa-IR" altLang="en-US" sz="2000" b="1" dirty="0" smtClean="0">
                <a:solidFill>
                  <a:srgbClr val="FF0000"/>
                </a:solidFill>
                <a:cs typeface="B Nazanin" pitchFamily="2" charset="-78"/>
              </a:rPr>
              <a:t>واگذاری خارج از فرآیند رقابت عمومی </a:t>
            </a:r>
            <a:endParaRPr lang="fa-IR" altLang="en-US" sz="2000" b="1" dirty="0">
              <a:solidFill>
                <a:srgbClr val="FF0000"/>
              </a:solidFill>
              <a:cs typeface="B Nazanin" pitchFamily="2" charset="-78"/>
            </a:endParaRPr>
          </a:p>
          <a:p>
            <a:pPr algn="justLow" rtl="1" eaLnBrk="1" hangingPunct="1">
              <a:lnSpc>
                <a:spcPct val="130000"/>
              </a:lnSpc>
              <a:spcAft>
                <a:spcPts val="900"/>
              </a:spcAft>
              <a:buFont typeface="Arial" charset="0"/>
              <a:buChar char="•"/>
            </a:pPr>
            <a:r>
              <a:rPr lang="fa-IR" altLang="en-US" sz="2000" b="1" dirty="0">
                <a:cs typeface="B Nazanin" pitchFamily="2" charset="-78"/>
              </a:rPr>
              <a:t>تایید </a:t>
            </a:r>
            <a:r>
              <a:rPr lang="fa-IR" altLang="en-US" sz="2000" b="1" dirty="0" smtClean="0">
                <a:cs typeface="B Nazanin" pitchFamily="2" charset="-78"/>
              </a:rPr>
              <a:t>انتخاب سرمایه گذار در </a:t>
            </a:r>
            <a:r>
              <a:rPr lang="fa-IR" altLang="en-US" sz="2000" b="1" dirty="0">
                <a:cs typeface="B Nazanin" pitchFamily="2" charset="-78"/>
              </a:rPr>
              <a:t>مواردی که تنها یک سرمایه‌گذار پیشنهاد دهد و یا یک نفر در ارزیابی سرمایه‌گذار </a:t>
            </a:r>
            <a:r>
              <a:rPr lang="fa-IR" altLang="en-US" sz="2000" b="1" dirty="0" smtClean="0">
                <a:cs typeface="B Nazanin" pitchFamily="2" charset="-78"/>
              </a:rPr>
              <a:t>تایید </a:t>
            </a:r>
            <a:r>
              <a:rPr lang="fa-IR" altLang="en-US" sz="2000" b="1" dirty="0">
                <a:cs typeface="B Nazanin" pitchFamily="2" charset="-78"/>
              </a:rPr>
              <a:t>شود. </a:t>
            </a:r>
          </a:p>
          <a:p>
            <a:pPr algn="justLow" rtl="1" eaLnBrk="1" hangingPunct="1">
              <a:lnSpc>
                <a:spcPct val="130000"/>
              </a:lnSpc>
              <a:spcAft>
                <a:spcPts val="900"/>
              </a:spcAft>
              <a:buFont typeface="Arial" charset="0"/>
              <a:buChar char="•"/>
            </a:pPr>
            <a:r>
              <a:rPr lang="fa-IR" altLang="en-US" sz="2000" b="1" dirty="0">
                <a:solidFill>
                  <a:srgbClr val="FF0000"/>
                </a:solidFill>
                <a:cs typeface="B Nazanin" pitchFamily="2" charset="-78"/>
              </a:rPr>
              <a:t>واگذاری پایین‌تر از قیمت کارشناسی </a:t>
            </a:r>
            <a:r>
              <a:rPr lang="fa-IR" altLang="en-US" sz="2000" b="1" dirty="0" smtClean="0">
                <a:solidFill>
                  <a:srgbClr val="FF0000"/>
                </a:solidFill>
                <a:cs typeface="B Nazanin" pitchFamily="2" charset="-78"/>
              </a:rPr>
              <a:t>در </a:t>
            </a:r>
            <a:r>
              <a:rPr lang="fa-IR" altLang="en-US" sz="2000" b="1" dirty="0">
                <a:solidFill>
                  <a:srgbClr val="FF0000"/>
                </a:solidFill>
                <a:cs typeface="B Nazanin" pitchFamily="2" charset="-78"/>
              </a:rPr>
              <a:t>روش فروش پروژه </a:t>
            </a:r>
          </a:p>
          <a:p>
            <a:pPr algn="justLow" rtl="1" eaLnBrk="1" hangingPunct="1">
              <a:lnSpc>
                <a:spcPct val="130000"/>
              </a:lnSpc>
              <a:spcAft>
                <a:spcPts val="900"/>
              </a:spcAft>
              <a:buFont typeface="Arial" charset="0"/>
              <a:buChar char="•"/>
            </a:pPr>
            <a:r>
              <a:rPr lang="fa-IR" altLang="en-US" sz="2000" b="1" dirty="0" smtClean="0">
                <a:cs typeface="B Nazanin" pitchFamily="2" charset="-78"/>
              </a:rPr>
              <a:t>تقسیط تعهدات متقاضیان</a:t>
            </a:r>
            <a:endParaRPr lang="fa-IR" altLang="en-US" sz="2000" b="1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D3AE7-CA7E-4E8C-9AEE-CDE8579CF98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553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>
            <a:off x="68263" y="76200"/>
            <a:ext cx="9007475" cy="612775"/>
          </a:xfrm>
          <a:prstGeom prst="round2SameRect">
            <a:avLst>
              <a:gd name="adj1" fmla="val 50000"/>
              <a:gd name="adj2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51520" y="107950"/>
            <a:ext cx="8347968" cy="544513"/>
          </a:xfrm>
        </p:spPr>
        <p:txBody>
          <a:bodyPr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2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B Mitra" pitchFamily="2" charset="-78"/>
                <a:cs typeface="B Mitra" pitchFamily="2" charset="-78"/>
              </a:rPr>
              <a:t>خلاصه وظایف دستگاه اجرایی</a:t>
            </a:r>
            <a:endParaRPr sz="2800" dirty="0">
              <a:solidFill>
                <a:schemeClr val="accent4"/>
              </a:solidFill>
            </a:endParaRPr>
          </a:p>
        </p:txBody>
      </p:sp>
      <p:sp>
        <p:nvSpPr>
          <p:cNvPr id="62468" name="Rectangle 1"/>
          <p:cNvSpPr>
            <a:spLocks noChangeArrowheads="1"/>
          </p:cNvSpPr>
          <p:nvPr/>
        </p:nvSpPr>
        <p:spPr bwMode="auto">
          <a:xfrm>
            <a:off x="107504" y="688975"/>
            <a:ext cx="8968233" cy="598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algn="justLow" rtl="1" eaLnBrk="1" hangingPunct="1">
              <a:lnSpc>
                <a:spcPct val="130000"/>
              </a:lnSpc>
              <a:spcAft>
                <a:spcPts val="900"/>
              </a:spcAft>
              <a:buFont typeface="Arial" charset="0"/>
              <a:buChar char="•"/>
            </a:pPr>
            <a:r>
              <a:rPr lang="fa-IR" altLang="en-US" sz="2000" b="1" dirty="0">
                <a:cs typeface="B Nazanin" pitchFamily="2" charset="-78"/>
              </a:rPr>
              <a:t>اعلام فهرست پروژه‌های قابل واگذاری و غیرقابل واگذاری با </a:t>
            </a:r>
            <a:r>
              <a:rPr lang="fa-IR" altLang="en-US" sz="2000" b="1" dirty="0">
                <a:solidFill>
                  <a:srgbClr val="FF0000"/>
                </a:solidFill>
                <a:cs typeface="B Nazanin" pitchFamily="2" charset="-78"/>
              </a:rPr>
              <a:t>تصریح دلایل عدم امکان واگذاری </a:t>
            </a:r>
            <a:r>
              <a:rPr lang="fa-IR" altLang="en-US" sz="2000" b="1" dirty="0">
                <a:cs typeface="B Nazanin" pitchFamily="2" charset="-78"/>
              </a:rPr>
              <a:t>به کارگروه واگذاری و سازمان </a:t>
            </a:r>
          </a:p>
          <a:p>
            <a:pPr algn="justLow" rtl="1" eaLnBrk="1" hangingPunct="1">
              <a:lnSpc>
                <a:spcPct val="130000"/>
              </a:lnSpc>
              <a:spcAft>
                <a:spcPts val="900"/>
              </a:spcAft>
              <a:buFont typeface="Arial" charset="0"/>
              <a:buChar char="•"/>
            </a:pPr>
            <a:r>
              <a:rPr lang="fa-IR" altLang="en-US" sz="2000" b="1" dirty="0" smtClean="0">
                <a:cs typeface="B Nazanin" pitchFamily="2" charset="-78"/>
              </a:rPr>
              <a:t>تهیه </a:t>
            </a:r>
            <a:r>
              <a:rPr lang="fa-IR" altLang="en-US" sz="2000" b="1" dirty="0">
                <a:solidFill>
                  <a:srgbClr val="FF0000"/>
                </a:solidFill>
                <a:cs typeface="B Nazanin" pitchFamily="2" charset="-78"/>
              </a:rPr>
              <a:t>گزارش تصمیم به واگذاری </a:t>
            </a:r>
            <a:r>
              <a:rPr lang="fa-IR" altLang="en-US" sz="2000" b="1" dirty="0">
                <a:cs typeface="B Nazanin" pitchFamily="2" charset="-78"/>
              </a:rPr>
              <a:t>و ارسال به کارگروه واگذاری </a:t>
            </a:r>
          </a:p>
          <a:p>
            <a:pPr algn="justLow" rtl="1" eaLnBrk="1" hangingPunct="1">
              <a:lnSpc>
                <a:spcPct val="130000"/>
              </a:lnSpc>
              <a:spcAft>
                <a:spcPts val="900"/>
              </a:spcAft>
              <a:buFont typeface="Arial" charset="0"/>
              <a:buChar char="•"/>
            </a:pPr>
            <a:r>
              <a:rPr lang="fa-IR" altLang="en-US" sz="2000" b="1" dirty="0">
                <a:solidFill>
                  <a:srgbClr val="FF0000"/>
                </a:solidFill>
                <a:cs typeface="B Nazanin" pitchFamily="2" charset="-78"/>
              </a:rPr>
              <a:t>شروع فرایند انتخاب سرمایه‌گذار </a:t>
            </a:r>
            <a:r>
              <a:rPr lang="fa-IR" altLang="en-US" sz="2000" b="1" dirty="0">
                <a:cs typeface="B Nazanin" pitchFamily="2" charset="-78"/>
              </a:rPr>
              <a:t>ظرف 10 روز کاری پس از تایید گزارش تصمیم‌ به واگذاری توسط کارگروه واگذاری </a:t>
            </a:r>
          </a:p>
          <a:p>
            <a:pPr algn="justLow" rtl="1" eaLnBrk="1" hangingPunct="1">
              <a:lnSpc>
                <a:spcPct val="130000"/>
              </a:lnSpc>
              <a:spcAft>
                <a:spcPts val="900"/>
              </a:spcAft>
              <a:buFont typeface="Arial" charset="0"/>
              <a:buChar char="•"/>
            </a:pPr>
            <a:r>
              <a:rPr lang="fa-IR" altLang="en-US" sz="2000" b="1" dirty="0" smtClean="0">
                <a:cs typeface="B Nazanin" pitchFamily="2" charset="-78"/>
              </a:rPr>
              <a:t>اخذ </a:t>
            </a:r>
            <a:r>
              <a:rPr lang="fa-IR" altLang="en-US" sz="2000" b="1" dirty="0">
                <a:cs typeface="B Nazanin" pitchFamily="2" charset="-78"/>
              </a:rPr>
              <a:t>موافقت اولیه از سازمان سرمایه‌گذاری و کمک‌های اقتصادی و فنی ایران در صورت استفاده از سرمایه‌گذار خارجی </a:t>
            </a:r>
          </a:p>
          <a:p>
            <a:pPr algn="justLow" rtl="1" eaLnBrk="1" hangingPunct="1">
              <a:lnSpc>
                <a:spcPct val="130000"/>
              </a:lnSpc>
              <a:spcAft>
                <a:spcPts val="900"/>
              </a:spcAft>
              <a:buFont typeface="Arial" charset="0"/>
              <a:buChar char="•"/>
            </a:pPr>
            <a:r>
              <a:rPr lang="fa-IR" altLang="en-US" sz="2000" b="1" dirty="0">
                <a:solidFill>
                  <a:srgbClr val="FF0000"/>
                </a:solidFill>
                <a:cs typeface="B Nazanin" pitchFamily="2" charset="-78"/>
              </a:rPr>
              <a:t>تهیه اسناد و انتشار فراخوان</a:t>
            </a:r>
            <a:r>
              <a:rPr lang="fa-IR" altLang="en-US" sz="2000" b="1" dirty="0">
                <a:cs typeface="B Nazanin" pitchFamily="2" charset="-78"/>
              </a:rPr>
              <a:t>، فراهم نمودن امکان بازدید از پروژه، ارسال دعوتنامه به اشخاص فهرست کوتاه </a:t>
            </a:r>
            <a:endParaRPr lang="fa-IR" altLang="en-US" sz="2000" b="1" dirty="0" smtClean="0">
              <a:cs typeface="B Nazanin" pitchFamily="2" charset="-78"/>
            </a:endParaRPr>
          </a:p>
          <a:p>
            <a:pPr algn="justLow" rtl="1" eaLnBrk="1" hangingPunct="1">
              <a:lnSpc>
                <a:spcPct val="130000"/>
              </a:lnSpc>
              <a:spcAft>
                <a:spcPts val="900"/>
              </a:spcAft>
              <a:buFont typeface="Arial" charset="0"/>
              <a:buChar char="•"/>
            </a:pPr>
            <a:r>
              <a:rPr lang="fa-IR" altLang="en-US" sz="2000" b="1" dirty="0" smtClean="0">
                <a:cs typeface="B Nazanin" pitchFamily="2" charset="-78"/>
              </a:rPr>
              <a:t>دریافت اسناد متقاضیان سرمایه‌گذاری و ارسال آن به کارگروه واگذاری و کمک به فرآیند انتخاب عقد قرارداد و پایش </a:t>
            </a:r>
            <a:r>
              <a:rPr lang="fa-IR" altLang="en-US" sz="2000" b="1" dirty="0">
                <a:cs typeface="B Nazanin" pitchFamily="2" charset="-78"/>
              </a:rPr>
              <a:t>و اجرای </a:t>
            </a:r>
            <a:r>
              <a:rPr lang="fa-IR" altLang="en-US" sz="2000" b="1" dirty="0" smtClean="0">
                <a:cs typeface="B Nazanin" pitchFamily="2" charset="-78"/>
              </a:rPr>
              <a:t>آن</a:t>
            </a:r>
            <a:endParaRPr lang="fa-IR" altLang="en-US" sz="2000" b="1" dirty="0">
              <a:cs typeface="B Nazanin" pitchFamily="2" charset="-78"/>
            </a:endParaRPr>
          </a:p>
          <a:p>
            <a:pPr algn="justLow" rtl="1" eaLnBrk="1" hangingPunct="1">
              <a:lnSpc>
                <a:spcPct val="130000"/>
              </a:lnSpc>
              <a:spcAft>
                <a:spcPts val="900"/>
              </a:spcAft>
              <a:buFont typeface="Arial" charset="0"/>
              <a:buChar char="•"/>
            </a:pPr>
            <a:r>
              <a:rPr lang="fa-IR" altLang="en-US" sz="2000" b="1" dirty="0" smtClean="0">
                <a:cs typeface="B Nazanin" pitchFamily="2" charset="-78"/>
              </a:rPr>
              <a:t>ارسال </a:t>
            </a:r>
            <a:r>
              <a:rPr lang="fa-IR" altLang="en-US" sz="2000" b="1" dirty="0">
                <a:cs typeface="B Nazanin" pitchFamily="2" charset="-78"/>
              </a:rPr>
              <a:t>گزارش عملکرد در خصوص پیشرفت فرایند </a:t>
            </a:r>
            <a:r>
              <a:rPr lang="fa-IR" altLang="en-US" sz="2000" b="1" dirty="0" smtClean="0">
                <a:cs typeface="B Nazanin" pitchFamily="2" charset="-78"/>
              </a:rPr>
              <a:t>به </a:t>
            </a:r>
            <a:r>
              <a:rPr lang="fa-IR" altLang="en-US" sz="2000" b="1" dirty="0">
                <a:cs typeface="B Nazanin" pitchFamily="2" charset="-78"/>
              </a:rPr>
              <a:t>کارگروه واگذاری و سازمان شامل پروژه‌های در مرحله فراخوان، قرارداد و </a:t>
            </a:r>
            <a:r>
              <a:rPr lang="fa-IR" altLang="en-US" sz="2000" b="1" dirty="0" smtClean="0">
                <a:cs typeface="B Nazanin" pitchFamily="2" charset="-78"/>
              </a:rPr>
              <a:t>سایر موارد</a:t>
            </a:r>
            <a:endParaRPr lang="fa-IR" altLang="en-US" sz="20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58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>
            <a:off x="68263" y="76200"/>
            <a:ext cx="9007475" cy="612775"/>
          </a:xfrm>
          <a:prstGeom prst="round2SameRect">
            <a:avLst>
              <a:gd name="adj1" fmla="val 50000"/>
              <a:gd name="adj2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51520" y="107950"/>
            <a:ext cx="8347968" cy="544513"/>
          </a:xfrm>
        </p:spPr>
        <p:txBody>
          <a:bodyPr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2800" dirty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B Mitra" pitchFamily="2" charset="-78"/>
                <a:cs typeface="B Mitra" pitchFamily="2" charset="-78"/>
              </a:rPr>
              <a:t>شرایط رسمیت یافتن کارگروه واگذاری</a:t>
            </a:r>
            <a:endParaRPr sz="2800" dirty="0">
              <a:solidFill>
                <a:schemeClr val="accent4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61877934"/>
              </p:ext>
            </p:extLst>
          </p:nvPr>
        </p:nvGraphicFramePr>
        <p:xfrm>
          <a:off x="457200" y="160020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8210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>
            <a:off x="68263" y="76200"/>
            <a:ext cx="9007475" cy="612775"/>
          </a:xfrm>
          <a:prstGeom prst="round2SameRect">
            <a:avLst>
              <a:gd name="adj1" fmla="val 50000"/>
              <a:gd name="adj2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51520" y="107950"/>
            <a:ext cx="8347968" cy="544513"/>
          </a:xfrm>
        </p:spPr>
        <p:txBody>
          <a:bodyPr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2800" dirty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B Mitra" pitchFamily="2" charset="-78"/>
                <a:cs typeface="B Mitra" pitchFamily="2" charset="-78"/>
              </a:rPr>
              <a:t>وظایف </a:t>
            </a:r>
            <a:r>
              <a:rPr lang="fa-IR" sz="2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B Mitra" pitchFamily="2" charset="-78"/>
                <a:cs typeface="B Mitra" pitchFamily="2" charset="-78"/>
              </a:rPr>
              <a:t>استانداران</a:t>
            </a:r>
            <a:endParaRPr sz="2800" dirty="0">
              <a:solidFill>
                <a:schemeClr val="accent4"/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94182030"/>
              </p:ext>
            </p:extLst>
          </p:nvPr>
        </p:nvGraphicFramePr>
        <p:xfrm>
          <a:off x="251520" y="1600206"/>
          <a:ext cx="850728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104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>
            <a:off x="68263" y="76200"/>
            <a:ext cx="9007475" cy="612775"/>
          </a:xfrm>
          <a:prstGeom prst="round2SameRect">
            <a:avLst>
              <a:gd name="adj1" fmla="val 50000"/>
              <a:gd name="adj2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27584" y="76200"/>
            <a:ext cx="7772400" cy="544513"/>
          </a:xfrm>
        </p:spPr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B Mitra" pitchFamily="2" charset="-78"/>
                <a:cs typeface="B Mitra" pitchFamily="2" charset="-78"/>
              </a:rPr>
              <a:t>کمیته منتخب کارگروه واگذاری </a:t>
            </a:r>
            <a:endParaRPr sz="2800" dirty="0">
              <a:solidFill>
                <a:srgbClr val="C00000"/>
              </a:solidFill>
            </a:endParaRPr>
          </a:p>
        </p:txBody>
      </p:sp>
      <p:sp>
        <p:nvSpPr>
          <p:cNvPr id="63492" name="Rectangle 1"/>
          <p:cNvSpPr>
            <a:spLocks noChangeArrowheads="1"/>
          </p:cNvSpPr>
          <p:nvPr/>
        </p:nvSpPr>
        <p:spPr bwMode="auto">
          <a:xfrm>
            <a:off x="339725" y="1000125"/>
            <a:ext cx="8429625" cy="445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algn="justLow" rtl="1" eaLnBrk="1" hangingPunct="1">
              <a:lnSpc>
                <a:spcPct val="200000"/>
              </a:lnSpc>
              <a:spcAft>
                <a:spcPts val="900"/>
              </a:spcAft>
              <a:buFont typeface="Arial" charset="0"/>
              <a:buChar char="•"/>
            </a:pPr>
            <a:r>
              <a:rPr lang="fa-IR" altLang="en-US" sz="2400" b="1" dirty="0">
                <a:latin typeface="Calibri" pitchFamily="34" charset="0"/>
                <a:cs typeface="B Mitra" pitchFamily="2" charset="-78"/>
              </a:rPr>
              <a:t>این کمیته از افراد خبره فنی، مالی، حقوقی به تشخیص کارگروه واگذاری تشکیل می‌شوند </a:t>
            </a:r>
            <a:endParaRPr lang="fa-IR" altLang="en-US" sz="2400" b="1" dirty="0" smtClean="0">
              <a:latin typeface="Calibri" pitchFamily="34" charset="0"/>
              <a:cs typeface="B Mitra" pitchFamily="2" charset="-78"/>
            </a:endParaRPr>
          </a:p>
          <a:p>
            <a:pPr algn="justLow" rtl="1" eaLnBrk="1" hangingPunct="1">
              <a:lnSpc>
                <a:spcPct val="200000"/>
              </a:lnSpc>
              <a:spcAft>
                <a:spcPts val="900"/>
              </a:spcAft>
              <a:buFont typeface="Arial" charset="0"/>
              <a:buChar char="•"/>
            </a:pPr>
            <a:r>
              <a:rPr lang="fa-IR" altLang="en-US" sz="2400" b="1" dirty="0" smtClean="0">
                <a:latin typeface="Calibri" pitchFamily="34" charset="0"/>
                <a:cs typeface="B Mitra" pitchFamily="2" charset="-78"/>
              </a:rPr>
              <a:t>وظایف آن </a:t>
            </a:r>
            <a:r>
              <a:rPr lang="fa-IR" altLang="en-US" sz="2400" b="1" dirty="0" smtClean="0">
                <a:solidFill>
                  <a:srgbClr val="FF0000"/>
                </a:solidFill>
                <a:latin typeface="Calibri" pitchFamily="34" charset="0"/>
                <a:cs typeface="B Mitra" pitchFamily="2" charset="-78"/>
              </a:rPr>
              <a:t>بررسی </a:t>
            </a:r>
            <a:r>
              <a:rPr lang="fa-IR" altLang="en-US" sz="2400" b="1" dirty="0">
                <a:solidFill>
                  <a:srgbClr val="FF0000"/>
                </a:solidFill>
                <a:latin typeface="Calibri" pitchFamily="34" charset="0"/>
                <a:cs typeface="B Mitra" pitchFamily="2" charset="-78"/>
              </a:rPr>
              <a:t>صلاحیت عمومی و توان مالی سرمایه‌گذاران </a:t>
            </a:r>
            <a:r>
              <a:rPr lang="fa-IR" altLang="en-US" sz="2400" b="1" dirty="0">
                <a:latin typeface="Calibri" pitchFamily="34" charset="0"/>
                <a:cs typeface="B Mitra" pitchFamily="2" charset="-78"/>
              </a:rPr>
              <a:t>و تهیه فهرست کوتاه، دریافت </a:t>
            </a:r>
            <a:r>
              <a:rPr lang="fa-IR" altLang="en-US" sz="2400" b="1" dirty="0" smtClean="0">
                <a:latin typeface="Calibri" pitchFamily="34" charset="0"/>
                <a:cs typeface="B Mitra" pitchFamily="2" charset="-78"/>
              </a:rPr>
              <a:t>تضامین، </a:t>
            </a:r>
            <a:r>
              <a:rPr lang="fa-IR" altLang="en-US" sz="2400" b="1" dirty="0" smtClean="0">
                <a:solidFill>
                  <a:srgbClr val="FF0000"/>
                </a:solidFill>
                <a:latin typeface="Calibri" pitchFamily="34" charset="0"/>
                <a:cs typeface="B Mitra" pitchFamily="2" charset="-78"/>
              </a:rPr>
              <a:t>ارزیابی پیشنهادهای </a:t>
            </a:r>
            <a:r>
              <a:rPr lang="fa-IR" altLang="en-US" sz="2400" b="1" dirty="0">
                <a:solidFill>
                  <a:srgbClr val="FF0000"/>
                </a:solidFill>
                <a:latin typeface="Calibri" pitchFamily="34" charset="0"/>
                <a:cs typeface="B Mitra" pitchFamily="2" charset="-78"/>
              </a:rPr>
              <a:t>طرح تجاری پروژه </a:t>
            </a:r>
            <a:r>
              <a:rPr lang="fa-IR" altLang="en-US" sz="2400" b="1" dirty="0" smtClean="0">
                <a:latin typeface="Calibri" pitchFamily="34" charset="0"/>
                <a:cs typeface="B Mitra" pitchFamily="2" charset="-78"/>
              </a:rPr>
              <a:t>برای </a:t>
            </a:r>
            <a:r>
              <a:rPr lang="fa-IR" altLang="en-US" sz="2400" b="1" dirty="0">
                <a:latin typeface="Calibri" pitchFamily="34" charset="0"/>
                <a:cs typeface="B Mitra" pitchFamily="2" charset="-78"/>
              </a:rPr>
              <a:t>شناسایی مناسب‌ترین پیشنهاد و اعلام نظر به کارگروه واگذاری </a:t>
            </a:r>
            <a:r>
              <a:rPr lang="fa-IR" altLang="en-US" sz="2400" b="1" dirty="0" smtClean="0">
                <a:latin typeface="Calibri" pitchFamily="34" charset="0"/>
                <a:cs typeface="B Mitra" pitchFamily="2" charset="-78"/>
              </a:rPr>
              <a:t>می باشد</a:t>
            </a:r>
            <a:endParaRPr lang="fa-IR" altLang="en-US" sz="2200" b="1" dirty="0">
              <a:cs typeface="B Mitra" pitchFamily="2" charset="-78"/>
            </a:endParaRPr>
          </a:p>
          <a:p>
            <a:pPr algn="justLow" rtl="1" eaLnBrk="1" hangingPunct="1">
              <a:lnSpc>
                <a:spcPct val="130000"/>
              </a:lnSpc>
              <a:spcAft>
                <a:spcPts val="900"/>
              </a:spcAft>
              <a:buFont typeface="Arial" charset="0"/>
              <a:buChar char="•"/>
            </a:pPr>
            <a:endParaRPr lang="fa-IR" altLang="en-US" sz="2200" b="1" dirty="0">
              <a:cs typeface="B Mitr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D6EDA1-2ADE-4D60-A3BF-70168513318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804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>
            <a:off x="68263" y="76200"/>
            <a:ext cx="9007475" cy="612775"/>
          </a:xfrm>
          <a:prstGeom prst="round2SameRect">
            <a:avLst>
              <a:gd name="adj1" fmla="val 50000"/>
              <a:gd name="adj2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27088" y="107950"/>
            <a:ext cx="7772400" cy="544513"/>
          </a:xfrm>
        </p:spPr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B Mitra" pitchFamily="2" charset="-78"/>
                <a:cs typeface="B Mitra" pitchFamily="2" charset="-78"/>
              </a:rPr>
              <a:t>شناسایی پروژه‌ها و طرح‌های مشمول واگذاری</a:t>
            </a:r>
            <a:endParaRPr sz="2800" dirty="0">
              <a:solidFill>
                <a:srgbClr val="C00000"/>
              </a:solidFill>
            </a:endParaRPr>
          </a:p>
        </p:txBody>
      </p:sp>
      <p:sp>
        <p:nvSpPr>
          <p:cNvPr id="63492" name="Rectangle 1"/>
          <p:cNvSpPr>
            <a:spLocks noChangeArrowheads="1"/>
          </p:cNvSpPr>
          <p:nvPr/>
        </p:nvSpPr>
        <p:spPr bwMode="auto">
          <a:xfrm>
            <a:off x="339725" y="1000125"/>
            <a:ext cx="8429625" cy="572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algn="justLow" rtl="1" eaLnBrk="1" hangingPunct="1">
              <a:lnSpc>
                <a:spcPct val="130000"/>
              </a:lnSpc>
              <a:spcAft>
                <a:spcPts val="900"/>
              </a:spcAft>
              <a:buFont typeface="Arial" charset="0"/>
              <a:buChar char="•"/>
            </a:pPr>
            <a:r>
              <a:rPr lang="fa-IR" altLang="en-US" sz="2200" b="1" dirty="0" smtClean="0">
                <a:cs typeface="B Nazanin" pitchFamily="2" charset="-78"/>
              </a:rPr>
              <a:t>وجود </a:t>
            </a:r>
            <a:r>
              <a:rPr lang="fa-IR" altLang="en-US" sz="2200" b="1" dirty="0">
                <a:cs typeface="B Nazanin" pitchFamily="2" charset="-78"/>
              </a:rPr>
              <a:t>اعتبار مصوب کافی و یا حتی پیشرفت فیزیکی بالا نمی‌تواند به عنوان دلیل موجهی برای واگذار نکردن پروژه به بخش غیردولتی مد نظر قرار </a:t>
            </a:r>
            <a:r>
              <a:rPr lang="fa-IR" altLang="en-US" sz="2200" b="1" dirty="0" smtClean="0">
                <a:cs typeface="B Nazanin" pitchFamily="2" charset="-78"/>
              </a:rPr>
              <a:t>گیرد. از این رو </a:t>
            </a:r>
            <a:r>
              <a:rPr lang="fa-IR" sz="2200" b="1" u="sng" dirty="0" smtClean="0">
                <a:solidFill>
                  <a:srgbClr val="FF0000"/>
                </a:solidFill>
                <a:cs typeface="B Nazanin" pitchFamily="2" charset="-78"/>
              </a:rPr>
              <a:t>پروژه‌های </a:t>
            </a:r>
            <a:r>
              <a:rPr lang="fa-IR" sz="2200" b="1" u="sng" dirty="0">
                <a:solidFill>
                  <a:srgbClr val="FF0000"/>
                </a:solidFill>
                <a:cs typeface="B Nazanin" pitchFamily="2" charset="-78"/>
              </a:rPr>
              <a:t>خودگردان </a:t>
            </a:r>
            <a:r>
              <a:rPr lang="fa-IR" sz="2200" b="1" u="sng" dirty="0" smtClean="0">
                <a:solidFill>
                  <a:srgbClr val="FF0000"/>
                </a:solidFill>
                <a:cs typeface="B Nazanin" pitchFamily="2" charset="-78"/>
              </a:rPr>
              <a:t>با پیشرفت فیزیکی بالا بعنوان </a:t>
            </a:r>
            <a:r>
              <a:rPr lang="fa-IR" sz="2200" b="1" u="sng" dirty="0">
                <a:solidFill>
                  <a:srgbClr val="FF0000"/>
                </a:solidFill>
                <a:cs typeface="B Nazanin" pitchFamily="2" charset="-78"/>
              </a:rPr>
              <a:t>یک معیار </a:t>
            </a:r>
            <a:r>
              <a:rPr lang="fa-IR" sz="2200" b="1" u="sng" dirty="0" smtClean="0">
                <a:solidFill>
                  <a:srgbClr val="FF0000"/>
                </a:solidFill>
                <a:cs typeface="B Nazanin" pitchFamily="2" charset="-78"/>
              </a:rPr>
              <a:t>د</a:t>
            </a:r>
            <a:r>
              <a:rPr lang="fa-IR" altLang="en-US" sz="2200" b="1" u="sng" dirty="0" smtClean="0">
                <a:solidFill>
                  <a:srgbClr val="FF0000"/>
                </a:solidFill>
                <a:cs typeface="B Nazanin" pitchFamily="2" charset="-78"/>
              </a:rPr>
              <a:t>ر </a:t>
            </a:r>
            <a:r>
              <a:rPr lang="fa-IR" altLang="en-US" sz="2200" b="1" u="sng" dirty="0">
                <a:solidFill>
                  <a:srgbClr val="FF0000"/>
                </a:solidFill>
                <a:cs typeface="B Nazanin" pitchFamily="2" charset="-78"/>
              </a:rPr>
              <a:t>اولویت واگذاری قرار گیرد </a:t>
            </a:r>
            <a:endParaRPr lang="fa-IR" altLang="en-US" sz="2200" b="1" u="sng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justLow" rtl="1" eaLnBrk="1" hangingPunct="1">
              <a:lnSpc>
                <a:spcPct val="130000"/>
              </a:lnSpc>
              <a:spcAft>
                <a:spcPts val="900"/>
              </a:spcAft>
              <a:buFont typeface="Arial" charset="0"/>
              <a:buChar char="•"/>
            </a:pPr>
            <a:r>
              <a:rPr lang="fa-IR" sz="2200" b="1" dirty="0" smtClean="0">
                <a:cs typeface="B Nazanin" pitchFamily="2" charset="-78"/>
              </a:rPr>
              <a:t>در </a:t>
            </a:r>
            <a:r>
              <a:rPr lang="fa-IR" sz="2200" b="1" dirty="0">
                <a:cs typeface="B Nazanin" pitchFamily="2" charset="-78"/>
              </a:rPr>
              <a:t>پروژه‌های غیرخودگردانی که </a:t>
            </a:r>
            <a:r>
              <a:rPr lang="fa-IR" sz="2200" b="1" dirty="0" smtClean="0">
                <a:cs typeface="B Nazanin" pitchFamily="2" charset="-78"/>
              </a:rPr>
              <a:t>بخش عمومی بر </a:t>
            </a:r>
            <a:r>
              <a:rPr lang="fa-IR" sz="2200" b="1" dirty="0">
                <a:cs typeface="B Nazanin" pitchFamily="2" charset="-78"/>
              </a:rPr>
              <a:t>اساس اسناد بالادستی ملزم به اجرای آن است و از نظر اقتصادی دارای توجیه بوده اما توجیه مالی برای سرمایه‌گذار ندارند و جهت مشارکت با بخش خصوصی نیاز به حمایت مالی دولت دارند (این حمایت مالی اصطلاحاً </a:t>
            </a:r>
            <a:r>
              <a:rPr lang="en-US" sz="2200" b="1" dirty="0">
                <a:cs typeface="B Nazanin" pitchFamily="2" charset="-78"/>
              </a:rPr>
              <a:t>Viability Gap Funding</a:t>
            </a:r>
            <a:r>
              <a:rPr lang="fa-IR" sz="2200" b="1" dirty="0">
                <a:cs typeface="B Nazanin" pitchFamily="2" charset="-78"/>
              </a:rPr>
              <a:t> نام دارد)، </a:t>
            </a:r>
            <a:r>
              <a:rPr lang="fa-IR" sz="2200" b="1" u="sng" dirty="0">
                <a:solidFill>
                  <a:srgbClr val="FF0000"/>
                </a:solidFill>
                <a:cs typeface="B Nazanin" pitchFamily="2" charset="-78"/>
              </a:rPr>
              <a:t>می‌بایست نسبت به گروه‌بندی پروژه‌ها بر اساس مقدار نیاز به حمایت مالی اقدام شده و پروژه‌هایی که نیاز به حمایت مالی کمتری دارند در اولویت واگذاری قرار گیرند</a:t>
            </a:r>
            <a:r>
              <a:rPr lang="fa-IR" sz="2200" b="1" dirty="0" smtClean="0">
                <a:solidFill>
                  <a:srgbClr val="FF0000"/>
                </a:solidFill>
                <a:cs typeface="B Nazanin" pitchFamily="2" charset="-78"/>
              </a:rPr>
              <a:t>.</a:t>
            </a:r>
          </a:p>
          <a:p>
            <a:pPr algn="justLow" rtl="1" eaLnBrk="1" hangingPunct="1">
              <a:lnSpc>
                <a:spcPct val="130000"/>
              </a:lnSpc>
              <a:spcAft>
                <a:spcPts val="900"/>
              </a:spcAft>
              <a:buFont typeface="Arial" charset="0"/>
              <a:buChar char="•"/>
            </a:pPr>
            <a:r>
              <a:rPr lang="fa-IR" sz="2400" b="1" u="sng" dirty="0" smtClean="0">
                <a:cs typeface="B Nazanin" pitchFamily="2" charset="-78"/>
              </a:rPr>
              <a:t>طرح های در حال بهره برداری در اولویت هستند</a:t>
            </a:r>
            <a:endParaRPr lang="fa-IR" sz="2400" b="1" u="sng" dirty="0">
              <a:cs typeface="B Nazanin" pitchFamily="2" charset="-78"/>
            </a:endParaRPr>
          </a:p>
          <a:p>
            <a:pPr algn="justLow" rtl="1" eaLnBrk="1" hangingPunct="1">
              <a:lnSpc>
                <a:spcPct val="130000"/>
              </a:lnSpc>
              <a:spcAft>
                <a:spcPts val="900"/>
              </a:spcAft>
              <a:buFont typeface="Arial" charset="0"/>
              <a:buChar char="•"/>
            </a:pPr>
            <a:endParaRPr lang="fa-IR" altLang="en-US" sz="2200" b="1" dirty="0">
              <a:cs typeface="B Mitr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D6EDA1-2ADE-4D60-A3BF-70168513318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758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>
            <a:off x="68263" y="76200"/>
            <a:ext cx="9007475" cy="612775"/>
          </a:xfrm>
          <a:prstGeom prst="round2SameRect">
            <a:avLst>
              <a:gd name="adj1" fmla="val 50000"/>
              <a:gd name="adj2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27088" y="107950"/>
            <a:ext cx="7772400" cy="544513"/>
          </a:xfrm>
        </p:spPr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B Mitra" pitchFamily="2" charset="-78"/>
                <a:cs typeface="B Mitra" pitchFamily="2" charset="-78"/>
              </a:rPr>
              <a:t>فرآيند انتخاب سرمايه </a:t>
            </a:r>
            <a:r>
              <a:rPr lang="fa-I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B Mitra" pitchFamily="2" charset="-78"/>
                <a:cs typeface="B Mitra" pitchFamily="2" charset="-78"/>
              </a:rPr>
              <a:t>گذارمتناسب با واگذاری طرح ها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B Mitra" pitchFamily="2" charset="-78"/>
                <a:cs typeface="B Mitra" pitchFamily="2" charset="-78"/>
              </a:rPr>
              <a:t> </a:t>
            </a:r>
            <a:r>
              <a:rPr lang="fa-I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B Mitra" pitchFamily="2" charset="-78"/>
                <a:cs typeface="B Mitra" pitchFamily="2" charset="-78"/>
              </a:rPr>
              <a:t> </a:t>
            </a:r>
            <a:endParaRPr sz="2800" dirty="0">
              <a:solidFill>
                <a:srgbClr val="C00000"/>
              </a:solidFill>
            </a:endParaRPr>
          </a:p>
        </p:txBody>
      </p:sp>
      <p:sp>
        <p:nvSpPr>
          <p:cNvPr id="63492" name="Rectangle 1"/>
          <p:cNvSpPr>
            <a:spLocks noChangeArrowheads="1"/>
          </p:cNvSpPr>
          <p:nvPr/>
        </p:nvSpPr>
        <p:spPr bwMode="auto">
          <a:xfrm>
            <a:off x="339725" y="1000125"/>
            <a:ext cx="8429625" cy="505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algn="justLow" rtl="1" eaLnBrk="1" hangingPunct="1">
              <a:lnSpc>
                <a:spcPct val="200000"/>
              </a:lnSpc>
              <a:spcAft>
                <a:spcPts val="900"/>
              </a:spcAft>
              <a:buFont typeface="Arial" charset="0"/>
              <a:buChar char="•"/>
            </a:pPr>
            <a:r>
              <a:rPr lang="fa-IR" altLang="en-US" sz="2200" b="1" dirty="0">
                <a:cs typeface="B Nazanin" pitchFamily="2" charset="-78"/>
              </a:rPr>
              <a:t>انتخاب سرمایه‌گذار باید در یک فرآیند رقابتی و از طریق انتشار حداقل دو نوبت آگهی شناسایی سرمایه‌گذار، در روزنامه‌های کثیرالانتشار و یا وب سایت های مرتبط مشترکا یا منفردا انجام شود </a:t>
            </a:r>
          </a:p>
          <a:p>
            <a:pPr marL="0" indent="0" algn="justLow" rtl="1" eaLnBrk="1" hangingPunct="1">
              <a:lnSpc>
                <a:spcPct val="200000"/>
              </a:lnSpc>
              <a:spcAft>
                <a:spcPts val="900"/>
              </a:spcAft>
            </a:pPr>
            <a:r>
              <a:rPr lang="fa-IR" altLang="en-US" sz="2200" b="1" dirty="0" smtClean="0">
                <a:cs typeface="B Nazanin" pitchFamily="2" charset="-78"/>
              </a:rPr>
              <a:t>در </a:t>
            </a:r>
            <a:r>
              <a:rPr lang="fa-IR" altLang="en-US" sz="2200" b="1" dirty="0">
                <a:cs typeface="B Nazanin" pitchFamily="2" charset="-78"/>
              </a:rPr>
              <a:t>دو مرحله زیر انجام میشود:</a:t>
            </a:r>
          </a:p>
          <a:p>
            <a:pPr algn="justLow" rtl="1" eaLnBrk="1" hangingPunct="1">
              <a:lnSpc>
                <a:spcPct val="200000"/>
              </a:lnSpc>
              <a:spcAft>
                <a:spcPts val="900"/>
              </a:spcAft>
              <a:buFont typeface="Arial" charset="0"/>
              <a:buChar char="•"/>
            </a:pPr>
            <a:r>
              <a:rPr lang="fa-IR" altLang="en-US" sz="2200" b="1" dirty="0">
                <a:cs typeface="B Nazanin" pitchFamily="2" charset="-78"/>
              </a:rPr>
              <a:t>الف) ارزیابی </a:t>
            </a:r>
            <a:r>
              <a:rPr lang="fa-IR" altLang="en-US" sz="2200" b="1" dirty="0">
                <a:solidFill>
                  <a:srgbClr val="FF0000"/>
                </a:solidFill>
                <a:cs typeface="B Nazanin" pitchFamily="2" charset="-78"/>
              </a:rPr>
              <a:t>صلاحیت سرمایه‌گذار </a:t>
            </a:r>
            <a:r>
              <a:rPr lang="fa-IR" altLang="en-US" sz="2200" b="1" dirty="0">
                <a:cs typeface="B Nazanin" pitchFamily="2" charset="-78"/>
              </a:rPr>
              <a:t>(</a:t>
            </a:r>
            <a:r>
              <a:rPr lang="fa-IR" altLang="en-US" sz="2200" b="1" dirty="0" smtClean="0">
                <a:cs typeface="B Nazanin" pitchFamily="2" charset="-78"/>
              </a:rPr>
              <a:t>ارزیابی صلاحیت عمومی و </a:t>
            </a:r>
            <a:r>
              <a:rPr lang="fa-IR" altLang="en-US" sz="2200" b="1" dirty="0">
                <a:cs typeface="B Nazanin" pitchFamily="2" charset="-78"/>
              </a:rPr>
              <a:t>توان مالی)</a:t>
            </a:r>
          </a:p>
          <a:p>
            <a:pPr algn="justLow" rtl="1" eaLnBrk="1" hangingPunct="1">
              <a:lnSpc>
                <a:spcPct val="200000"/>
              </a:lnSpc>
              <a:spcAft>
                <a:spcPts val="900"/>
              </a:spcAft>
              <a:buFont typeface="Arial" charset="0"/>
              <a:buChar char="•"/>
            </a:pPr>
            <a:r>
              <a:rPr lang="fa-IR" altLang="en-US" sz="2200" b="1" dirty="0">
                <a:cs typeface="B Nazanin" pitchFamily="2" charset="-78"/>
              </a:rPr>
              <a:t>ب) ارزیابی </a:t>
            </a:r>
            <a:r>
              <a:rPr lang="fa-IR" altLang="en-US" sz="2200" b="1" dirty="0">
                <a:solidFill>
                  <a:srgbClr val="FF0000"/>
                </a:solidFill>
                <a:cs typeface="B Nazanin" pitchFamily="2" charset="-78"/>
              </a:rPr>
              <a:t>طرح تجاری پروژه </a:t>
            </a:r>
            <a:r>
              <a:rPr lang="fa-IR" altLang="en-US" sz="2200" b="1" dirty="0">
                <a:cs typeface="B Nazanin" pitchFamily="2" charset="-78"/>
              </a:rPr>
              <a:t>(ارزیابی فنی و مالی)</a:t>
            </a:r>
          </a:p>
          <a:p>
            <a:pPr algn="justLow" rtl="1" eaLnBrk="1" hangingPunct="1">
              <a:lnSpc>
                <a:spcPct val="130000"/>
              </a:lnSpc>
              <a:spcAft>
                <a:spcPts val="900"/>
              </a:spcAft>
              <a:buFont typeface="Arial" charset="0"/>
              <a:buChar char="•"/>
            </a:pPr>
            <a:endParaRPr lang="fa-IR" altLang="en-US" sz="2200" b="1" dirty="0">
              <a:cs typeface="B Nazanin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D6EDA1-2ADE-4D60-A3BF-70168513318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007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>
            <a:off x="68263" y="76200"/>
            <a:ext cx="9007475" cy="612775"/>
          </a:xfrm>
          <a:prstGeom prst="round2SameRect">
            <a:avLst>
              <a:gd name="adj1" fmla="val 50000"/>
              <a:gd name="adj2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27088" y="107950"/>
            <a:ext cx="7772400" cy="544513"/>
          </a:xfrm>
        </p:spPr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B Mitra" pitchFamily="2" charset="-78"/>
                <a:cs typeface="B Mitra" pitchFamily="2" charset="-78"/>
              </a:rPr>
              <a:t>ارزیابی متقاضیان سرمایه گذاری و مشارکت</a:t>
            </a:r>
            <a:endParaRPr sz="2800" dirty="0">
              <a:solidFill>
                <a:srgbClr val="C00000"/>
              </a:solidFill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12306034"/>
              </p:ext>
            </p:extLst>
          </p:nvPr>
        </p:nvGraphicFramePr>
        <p:xfrm>
          <a:off x="287524" y="715952"/>
          <a:ext cx="8568952" cy="4441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23528" y="4869160"/>
            <a:ext cx="8496944" cy="1800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Low" rtl="1">
              <a:lnSpc>
                <a:spcPct val="150000"/>
              </a:lnSpc>
            </a:pPr>
            <a:r>
              <a:rPr lang="fa-IR" sz="2000" dirty="0" smtClean="0">
                <a:latin typeface="Times New Roman"/>
                <a:ea typeface="Times New Roman"/>
                <a:cs typeface="B Nazanin" pitchFamily="2" charset="-78"/>
              </a:rPr>
              <a:t>تبصره: امکان حضور نهادهای عمومی غیردولتی  تنها در شرایطی مجاز است که در فهرست کوتاه </a:t>
            </a:r>
            <a:r>
              <a:rPr lang="fa-IR" sz="2000" dirty="0" smtClean="0">
                <a:solidFill>
                  <a:srgbClr val="FF0000"/>
                </a:solidFill>
                <a:latin typeface="Times New Roman"/>
                <a:ea typeface="Times New Roman"/>
                <a:cs typeface="B Nazanin" pitchFamily="2" charset="-78"/>
              </a:rPr>
              <a:t>هیچ متقاضی از بخش خصوصی و تعاونی </a:t>
            </a:r>
            <a:r>
              <a:rPr lang="fa-IR" sz="2000" dirty="0" smtClean="0">
                <a:latin typeface="Times New Roman"/>
                <a:ea typeface="Times New Roman"/>
                <a:cs typeface="B Nazanin" pitchFamily="2" charset="-78"/>
              </a:rPr>
              <a:t>قرار نگیرد. برای متقاضیان از نهاد عمومی غیردولتی حق مالکیت مستقیم و غیرمستقیم سهام و کرسی مدیریتی تا </a:t>
            </a:r>
            <a:r>
              <a:rPr lang="fa-IR" sz="2000" dirty="0" smtClean="0">
                <a:solidFill>
                  <a:srgbClr val="FF0000"/>
                </a:solidFill>
                <a:latin typeface="Times New Roman"/>
                <a:ea typeface="Times New Roman"/>
                <a:cs typeface="B Nazanin" pitchFamily="2" charset="-78"/>
              </a:rPr>
              <a:t>سقف چهل درصد </a:t>
            </a:r>
            <a:r>
              <a:rPr lang="fa-IR" sz="2000" dirty="0" smtClean="0">
                <a:latin typeface="Times New Roman"/>
                <a:ea typeface="Times New Roman"/>
                <a:cs typeface="B Nazanin" pitchFamily="2" charset="-78"/>
              </a:rPr>
              <a:t>مجاز می‌باشد. در صورت مالکیت 100 درصدی </a:t>
            </a:r>
            <a:r>
              <a:rPr lang="fa-IR" sz="2000" dirty="0" smtClean="0">
                <a:solidFill>
                  <a:srgbClr val="FF0000"/>
                </a:solidFill>
                <a:latin typeface="Times New Roman"/>
                <a:ea typeface="Times New Roman"/>
                <a:cs typeface="B Nazanin" pitchFamily="2" charset="-78"/>
              </a:rPr>
              <a:t>حداکثر تا چهار سال پس از بهره‌برداری </a:t>
            </a:r>
            <a:r>
              <a:rPr lang="fa-IR" sz="2000" dirty="0" smtClean="0">
                <a:latin typeface="Times New Roman"/>
                <a:ea typeface="Times New Roman"/>
                <a:cs typeface="B Nazanin" pitchFamily="2" charset="-78"/>
              </a:rPr>
              <a:t>سهم خود را تا سقف مشخص واگذار نماید.</a:t>
            </a:r>
            <a:endParaRPr lang="fa-IR" sz="20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311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323528" y="404664"/>
            <a:ext cx="8568952" cy="6048672"/>
          </a:xfrm>
          <a:prstGeom prst="round2SameRect">
            <a:avLst>
              <a:gd name="adj1" fmla="val 50000"/>
              <a:gd name="adj2" fmla="val 5000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sz="5400" dirty="0" smtClean="0">
                <a:cs typeface="B Titr" pitchFamily="2" charset="-78"/>
              </a:rPr>
              <a:t>موانع توسعه </a:t>
            </a:r>
            <a:r>
              <a:rPr lang="fa-IR" sz="5400" dirty="0">
                <a:cs typeface="B Titr" pitchFamily="2" charset="-78"/>
              </a:rPr>
              <a:t>مشارکت عمومی </a:t>
            </a:r>
            <a:r>
              <a:rPr lang="fa-IR" sz="5400" dirty="0" smtClean="0">
                <a:cs typeface="B Titr" pitchFamily="2" charset="-78"/>
              </a:rPr>
              <a:t>– خصوصی</a:t>
            </a:r>
          </a:p>
          <a:p>
            <a:pPr algn="ctr" rtl="1">
              <a:lnSpc>
                <a:spcPct val="150000"/>
              </a:lnSpc>
            </a:pPr>
            <a:r>
              <a:rPr lang="fa-IR" sz="5400" dirty="0" smtClean="0">
                <a:cs typeface="B Titr" pitchFamily="2" charset="-78"/>
              </a:rPr>
              <a:t>؟؟؟</a:t>
            </a:r>
            <a:endParaRPr lang="fa-IR" sz="5400" dirty="0">
              <a:cs typeface="B Titr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5" y="-27384"/>
            <a:ext cx="9144000" cy="289562"/>
          </a:xfrm>
          <a:prstGeom prst="flowChartPredefinedProcess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915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>
            <a:off x="68263" y="76200"/>
            <a:ext cx="9007475" cy="612775"/>
          </a:xfrm>
          <a:prstGeom prst="round2SameRect">
            <a:avLst>
              <a:gd name="adj1" fmla="val 50000"/>
              <a:gd name="adj2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27088" y="107950"/>
            <a:ext cx="7772400" cy="544513"/>
          </a:xfrm>
        </p:spPr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2800" dirty="0">
                <a:latin typeface="Times New Roman"/>
                <a:ea typeface="Times New Roman"/>
                <a:cs typeface="B Mitra"/>
              </a:rPr>
              <a:t>ارزیابی طرح تجاری پروژه (پیشنهاد فنی و مالی پروژه)</a:t>
            </a:r>
            <a:endParaRPr sz="2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D6EDA1-2ADE-4D60-A3BF-70168513318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0271" y="4365104"/>
            <a:ext cx="889622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Low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000" b="1" dirty="0" smtClean="0">
                <a:cs typeface="B Nazanin" pitchFamily="2" charset="-78"/>
              </a:rPr>
              <a:t>سرمایه‌پذیر </a:t>
            </a:r>
            <a:r>
              <a:rPr lang="fa-IR" sz="2000" b="1" dirty="0">
                <a:cs typeface="B Nazanin" pitchFamily="2" charset="-78"/>
              </a:rPr>
              <a:t>می‌تواند ارزیابی طرح تجاری پروژه را </a:t>
            </a:r>
            <a:r>
              <a:rPr lang="fa-IR" sz="2000" b="1" dirty="0">
                <a:solidFill>
                  <a:srgbClr val="FF0000"/>
                </a:solidFill>
                <a:cs typeface="B Nazanin" pitchFamily="2" charset="-78"/>
              </a:rPr>
              <a:t>بصورت مجزا در دو مرحله ارزیابی فنی و ارزیابی مالی </a:t>
            </a:r>
            <a:r>
              <a:rPr lang="fa-IR" sz="2000" b="1" dirty="0">
                <a:cs typeface="B Nazanin" pitchFamily="2" charset="-78"/>
              </a:rPr>
              <a:t>انجام دهد</a:t>
            </a:r>
            <a:r>
              <a:rPr lang="fa-IR" sz="2000" b="1" dirty="0" smtClean="0">
                <a:cs typeface="B Nazanin" pitchFamily="2" charset="-78"/>
              </a:rPr>
              <a:t>. همچنین سرمایه پذیر می تواند مرحله ارزیابی صلاحیت سرمایه گذار و ارزیابی طرح تجاری پروژه را در </a:t>
            </a:r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یک مرحله </a:t>
            </a:r>
            <a:r>
              <a:rPr lang="fa-IR" sz="2000" b="1" dirty="0" smtClean="0">
                <a:cs typeface="B Nazanin" pitchFamily="2" charset="-78"/>
              </a:rPr>
              <a:t>انجام دهد.</a:t>
            </a:r>
            <a:endParaRPr lang="fa-IR" sz="2000" b="1" dirty="0">
              <a:cs typeface="B Nazanin" pitchFamily="2" charset="-78"/>
            </a:endParaRPr>
          </a:p>
          <a:p>
            <a:pPr marL="342900" indent="-342900" algn="justLow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000" b="1" dirty="0" smtClean="0">
                <a:cs typeface="B Nazanin" pitchFamily="2" charset="-78"/>
              </a:rPr>
              <a:t>برای </a:t>
            </a:r>
            <a:r>
              <a:rPr lang="fa-IR" sz="2000" b="1" dirty="0">
                <a:cs typeface="B Nazanin" pitchFamily="2" charset="-78"/>
              </a:rPr>
              <a:t>پروژه‌هایی که به تشخیص سرمایه‌پذیر نیاز به </a:t>
            </a:r>
            <a:r>
              <a:rPr lang="fa-IR" sz="2000" b="1" dirty="0">
                <a:solidFill>
                  <a:srgbClr val="FF0000"/>
                </a:solidFill>
                <a:cs typeface="B Nazanin" pitchFamily="2" charset="-78"/>
              </a:rPr>
              <a:t>ارزیابی فنی </a:t>
            </a:r>
            <a:r>
              <a:rPr lang="fa-IR" sz="2000" b="1" dirty="0">
                <a:cs typeface="B Nazanin" pitchFamily="2" charset="-78"/>
              </a:rPr>
              <a:t>ندارند، مرحله ارزیابی پیشنهادهای فنی از فرآیند انتخاب سرمایه‌گذار حذف می‌شود.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7504" y="764704"/>
            <a:ext cx="8928992" cy="1080119"/>
            <a:chOff x="0" y="1510148"/>
            <a:chExt cx="8928992" cy="236841"/>
          </a:xfrm>
        </p:grpSpPr>
        <p:sp>
          <p:nvSpPr>
            <p:cNvPr id="9" name="Rounded Rectangle 8"/>
            <p:cNvSpPr/>
            <p:nvPr/>
          </p:nvSpPr>
          <p:spPr>
            <a:xfrm>
              <a:off x="0" y="1510148"/>
              <a:ext cx="8928992" cy="23684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11562" y="1553289"/>
              <a:ext cx="8905868" cy="1779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b="1" kern="1200" dirty="0" smtClean="0">
                  <a:cs typeface="B Nazanin" pitchFamily="2" charset="-78"/>
                </a:rPr>
                <a:t>1- ارسال دعوتنامه به اشخاص فهرست کوتاه به منظور دریافت پیشنهاد طرح تجاری پروژه و تضمین شرکت در فرآیند واگذاری</a:t>
              </a:r>
              <a:endParaRPr lang="fa-IR" sz="2000" b="1" kern="1200" dirty="0">
                <a:cs typeface="B Nazanin" pitchFamily="2" charset="-7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5942" y="1700808"/>
            <a:ext cx="8928992" cy="1276128"/>
            <a:chOff x="0" y="1771731"/>
            <a:chExt cx="8928992" cy="208822"/>
          </a:xfrm>
        </p:grpSpPr>
        <p:sp>
          <p:nvSpPr>
            <p:cNvPr id="14" name="Rounded Rectangle 13"/>
            <p:cNvSpPr/>
            <p:nvPr/>
          </p:nvSpPr>
          <p:spPr>
            <a:xfrm>
              <a:off x="0" y="1792022"/>
              <a:ext cx="8928992" cy="18853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9203" y="1771731"/>
              <a:ext cx="8910586" cy="1701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b="1" kern="1200" dirty="0" smtClean="0">
                  <a:cs typeface="B Nazanin" pitchFamily="2" charset="-78"/>
                </a:rPr>
                <a:t>2- دریافت تضامین و پیشنهادهای طرح تجاری پروژه و شناسایی مناسب‌ترین پیشنهاد توسط کمیته منتخب کارگروه واگذاری و اعلام نظر به کارگروه واگذاری</a:t>
              </a:r>
              <a:endParaRPr lang="fa-IR" sz="2000" b="1" kern="1200" dirty="0">
                <a:cs typeface="B Nazanin" pitchFamily="2" charset="-7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7504" y="2996952"/>
            <a:ext cx="8928992" cy="771399"/>
            <a:chOff x="0" y="2001141"/>
            <a:chExt cx="8928992" cy="246653"/>
          </a:xfrm>
        </p:grpSpPr>
        <p:sp>
          <p:nvSpPr>
            <p:cNvPr id="17" name="Rounded Rectangle 16"/>
            <p:cNvSpPr/>
            <p:nvPr/>
          </p:nvSpPr>
          <p:spPr>
            <a:xfrm>
              <a:off x="0" y="2001141"/>
              <a:ext cx="8928992" cy="24665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12041" y="2013182"/>
              <a:ext cx="8904910" cy="2225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b="1" kern="1200" dirty="0" smtClean="0">
                  <a:cs typeface="B Nazanin" pitchFamily="2" charset="-78"/>
                </a:rPr>
                <a:t>3- تعیین سرمایه‌گذار منتخب توسط کارگروه واگذاری بر اساس شاخص‌های مالی یا دیگر شاخص‌های متناسب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7504" y="3789040"/>
            <a:ext cx="8928992" cy="680506"/>
            <a:chOff x="0" y="2260662"/>
            <a:chExt cx="8928992" cy="208884"/>
          </a:xfrm>
        </p:grpSpPr>
        <p:sp>
          <p:nvSpPr>
            <p:cNvPr id="20" name="Rounded Rectangle 19"/>
            <p:cNvSpPr/>
            <p:nvPr/>
          </p:nvSpPr>
          <p:spPr>
            <a:xfrm>
              <a:off x="0" y="2260662"/>
              <a:ext cx="8928992" cy="20888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10197" y="2270859"/>
              <a:ext cx="8908598" cy="1884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b="1" kern="1200" dirty="0" smtClean="0">
                  <a:cs typeface="B Nazanin" pitchFamily="2" charset="-78"/>
                </a:rPr>
                <a:t>4- تجدید تمام یا قسمتی از فرآیند انتخاب سرمایه‌گذار توسط کارگروه واگذاری در صورت لزوم</a:t>
              </a:r>
              <a:endParaRPr lang="fa-IR" sz="2000" b="1" kern="1200" dirty="0">
                <a:cs typeface="B Nazanin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7019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>
            <a:off x="68263" y="76200"/>
            <a:ext cx="9007475" cy="612775"/>
          </a:xfrm>
          <a:prstGeom prst="round2SameRect">
            <a:avLst>
              <a:gd name="adj1" fmla="val 50000"/>
              <a:gd name="adj2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5800" y="82550"/>
            <a:ext cx="7772400" cy="606425"/>
          </a:xfrm>
        </p:spPr>
        <p:txBody>
          <a:bodyPr/>
          <a:lstStyle/>
          <a:p>
            <a:pPr rtl="1" fontAlgn="auto">
              <a:spcAft>
                <a:spcPts val="0"/>
              </a:spcAft>
              <a:defRPr/>
            </a:pPr>
            <a:r>
              <a:rPr lang="fa-IR" sz="2800">
                <a:solidFill>
                  <a:schemeClr val="tx1"/>
                </a:solidFill>
                <a:cs typeface="B Yekan" pitchFamily="2" charset="-78"/>
              </a:rPr>
              <a:t>ماده 2 و 3) ساز و کار اجرایی</a:t>
            </a:r>
            <a:endParaRPr sz="2800">
              <a:solidFill>
                <a:srgbClr val="C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9E1B2-8586-4CF0-8F82-A99AF5EDAC7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580"/>
          <a:stretch/>
        </p:blipFill>
        <p:spPr bwMode="auto">
          <a:xfrm>
            <a:off x="0" y="0"/>
            <a:ext cx="91363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8819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>
            <a:off x="68263" y="76200"/>
            <a:ext cx="9007475" cy="612775"/>
          </a:xfrm>
          <a:prstGeom prst="round2SameRect">
            <a:avLst>
              <a:gd name="adj1" fmla="val 50000"/>
              <a:gd name="adj2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5800" y="82550"/>
            <a:ext cx="7772400" cy="606425"/>
          </a:xfrm>
        </p:spPr>
        <p:txBody>
          <a:bodyPr/>
          <a:lstStyle/>
          <a:p>
            <a:pPr rtl="1" fontAlgn="auto">
              <a:spcAft>
                <a:spcPts val="0"/>
              </a:spcAft>
              <a:defRPr/>
            </a:pPr>
            <a:r>
              <a:rPr lang="fa-IR" sz="2800">
                <a:solidFill>
                  <a:schemeClr val="tx1"/>
                </a:solidFill>
                <a:cs typeface="B Yekan" pitchFamily="2" charset="-78"/>
              </a:rPr>
              <a:t>ماده 2 و 3) ساز و کار اجرایی</a:t>
            </a:r>
            <a:endParaRPr sz="2800">
              <a:solidFill>
                <a:srgbClr val="C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9E1B2-8586-4CF0-8F82-A99AF5EDAC7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6512" y="1"/>
            <a:ext cx="9355247" cy="6857999"/>
            <a:chOff x="-30719" y="144463"/>
            <a:chExt cx="9703474" cy="789024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719" y="382587"/>
              <a:ext cx="9703474" cy="7652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44463"/>
              <a:ext cx="8892479" cy="423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67053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>
            <a:off x="68263" y="76200"/>
            <a:ext cx="9007475" cy="612775"/>
          </a:xfrm>
          <a:prstGeom prst="round2SameRect">
            <a:avLst>
              <a:gd name="adj1" fmla="val 50000"/>
              <a:gd name="adj2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1188" y="86841"/>
            <a:ext cx="7772400" cy="677863"/>
          </a:xfrm>
        </p:spPr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2800" dirty="0">
                <a:solidFill>
                  <a:schemeClr val="tx1"/>
                </a:solidFill>
                <a:cs typeface="B Yekan" pitchFamily="2" charset="-78"/>
              </a:rPr>
              <a:t>ماده 2و 3) ساز و کار اجرایی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34975" y="850900"/>
            <a:ext cx="827405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algn="justLow" rtl="1" eaLnBrk="1" hangingPunct="1">
              <a:lnSpc>
                <a:spcPct val="160000"/>
              </a:lnSpc>
              <a:buFont typeface="Arial" charset="0"/>
              <a:buChar char="•"/>
            </a:pPr>
            <a:r>
              <a:rPr lang="fa-IR" altLang="en-US" sz="2200" b="1" dirty="0">
                <a:cs typeface="B Mitra" pitchFamily="2" charset="-78"/>
              </a:rPr>
              <a:t>قرارگرفتن پروژه‌ها در لیست‌ پروژه‌های قابل واگذاری در قانون بودجه سنواتی تا قبل از انعقاد قرارداد واگذاری، </a:t>
            </a:r>
            <a:r>
              <a:rPr lang="fa-IR" altLang="en-US" sz="2200" b="1" dirty="0">
                <a:solidFill>
                  <a:srgbClr val="C00000"/>
                </a:solidFill>
                <a:cs typeface="B Mitra" pitchFamily="2" charset="-78"/>
              </a:rPr>
              <a:t>هیچ‌گونه تغییری را در روند تخصیص اعتبارات </a:t>
            </a:r>
            <a:r>
              <a:rPr lang="fa-IR" altLang="en-US" sz="2200" b="1" dirty="0">
                <a:cs typeface="B Mitra" pitchFamily="2" charset="-78"/>
              </a:rPr>
              <a:t>از سوی سازمان و دستگاه اجرایی ذ‌ی‌ربط ایجاد نمی‌کند.</a:t>
            </a:r>
          </a:p>
          <a:p>
            <a:pPr algn="justLow" rtl="1" eaLnBrk="1" hangingPunct="1">
              <a:lnSpc>
                <a:spcPct val="160000"/>
              </a:lnSpc>
              <a:buFont typeface="Arial" charset="0"/>
              <a:buChar char="•"/>
            </a:pPr>
            <a:r>
              <a:rPr lang="fa-IR" altLang="en-US" sz="2200" b="1" dirty="0">
                <a:cs typeface="B Mitra" pitchFamily="2" charset="-78"/>
              </a:rPr>
              <a:t>در موارد استفاده از </a:t>
            </a:r>
            <a:r>
              <a:rPr lang="fa-IR" altLang="en-US" sz="2200" b="1" dirty="0">
                <a:solidFill>
                  <a:schemeClr val="accent1"/>
                </a:solidFill>
                <a:cs typeface="B Mitra" pitchFamily="2" charset="-78"/>
              </a:rPr>
              <a:t>سرمایه‌گذار خارجی</a:t>
            </a:r>
            <a:r>
              <a:rPr lang="fa-IR" altLang="en-US" sz="2200" b="1" dirty="0">
                <a:cs typeface="B Mitra" pitchFamily="2" charset="-78"/>
              </a:rPr>
              <a:t>، اخذ موافقت اولیه از سازمان سرمایه‌گذاری و کمک‌های اقتصادی و فنی توسط دستگاه اجرایی ضروری است.</a:t>
            </a:r>
          </a:p>
          <a:p>
            <a:pPr algn="justLow" rtl="1" eaLnBrk="1" hangingPunct="1">
              <a:lnSpc>
                <a:spcPct val="160000"/>
              </a:lnSpc>
              <a:buFont typeface="Arial" charset="0"/>
              <a:buChar char="•"/>
            </a:pPr>
            <a:r>
              <a:rPr lang="fa-IR" altLang="en-US" sz="2200" b="1" dirty="0" smtClean="0">
                <a:cs typeface="B Mitra" pitchFamily="2" charset="-78"/>
              </a:rPr>
              <a:t>سازمان می‌تواند </a:t>
            </a:r>
            <a:r>
              <a:rPr lang="fa-IR" altLang="en-US" sz="2200" b="1" dirty="0">
                <a:solidFill>
                  <a:srgbClr val="00B050"/>
                </a:solidFill>
                <a:cs typeface="B Mitra" pitchFamily="2" charset="-78"/>
              </a:rPr>
              <a:t>رأساً نسبت به تعیین پروژه‌های مشمول واگذاری </a:t>
            </a:r>
            <a:r>
              <a:rPr lang="fa-IR" altLang="en-US" sz="2200" b="1" dirty="0">
                <a:cs typeface="B Mitra" pitchFamily="2" charset="-78"/>
              </a:rPr>
              <a:t>اقدام نموده و دستگاه اجرایی مکلف است نسبت به تهیه گزارش اقدام نماید.</a:t>
            </a:r>
          </a:p>
          <a:p>
            <a:pPr algn="justLow" rtl="1" eaLnBrk="1" hangingPunct="1">
              <a:lnSpc>
                <a:spcPct val="160000"/>
              </a:lnSpc>
              <a:buFont typeface="Arial" charset="0"/>
              <a:buChar char="•"/>
            </a:pPr>
            <a:r>
              <a:rPr lang="fa-IR" altLang="en-US" sz="2200" b="1" dirty="0">
                <a:cs typeface="B Mitra" pitchFamily="2" charset="-78"/>
              </a:rPr>
              <a:t>در </a:t>
            </a:r>
            <a:r>
              <a:rPr lang="fa-IR" altLang="en-US" sz="2200" b="1" dirty="0">
                <a:solidFill>
                  <a:srgbClr val="FF0000"/>
                </a:solidFill>
                <a:cs typeface="B Mitra" pitchFamily="2" charset="-78"/>
              </a:rPr>
              <a:t>پروژه‌های غیروابسته </a:t>
            </a:r>
            <a:r>
              <a:rPr lang="fa-IR" altLang="en-US" sz="2200" b="1" dirty="0">
                <a:cs typeface="B Mitra" pitchFamily="2" charset="-78"/>
              </a:rPr>
              <a:t>که از لحاظ کاربری و اجرایی نسبت به دیگر پروژه‌های یک طرح مستقل هستند، واگذاری پروژه‌ها </a:t>
            </a:r>
            <a:r>
              <a:rPr lang="fa-IR" altLang="en-US" sz="2200" b="1" dirty="0">
                <a:solidFill>
                  <a:srgbClr val="FF0000"/>
                </a:solidFill>
                <a:cs typeface="B Mitra" pitchFamily="2" charset="-78"/>
              </a:rPr>
              <a:t>بطور مستقل مجاز می‌باشد </a:t>
            </a:r>
            <a:r>
              <a:rPr lang="fa-IR" altLang="en-US" sz="2200" b="1" dirty="0">
                <a:cs typeface="B Mitra" pitchFamily="2" charset="-78"/>
              </a:rPr>
              <a:t>و در پروژه‌های وابسته واگذاری پروژه به تنهایی با مجوز </a:t>
            </a:r>
            <a:r>
              <a:rPr lang="fa-IR" altLang="en-US" sz="2200" b="1" dirty="0" smtClean="0">
                <a:cs typeface="B Mitra" pitchFamily="2" charset="-78"/>
              </a:rPr>
              <a:t>سازمان بلامانع </a:t>
            </a:r>
            <a:r>
              <a:rPr lang="fa-IR" altLang="en-US" sz="2200" b="1" dirty="0">
                <a:cs typeface="B Mitra" pitchFamily="2" charset="-78"/>
              </a:rPr>
              <a:t>است.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BC35C-2411-4FF2-AF7F-62D35513DF8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553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>
            <a:off x="68263" y="76200"/>
            <a:ext cx="9007475" cy="612775"/>
          </a:xfrm>
          <a:prstGeom prst="round2SameRect">
            <a:avLst>
              <a:gd name="adj1" fmla="val 50000"/>
              <a:gd name="adj2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1188" y="86841"/>
            <a:ext cx="7772400" cy="677863"/>
          </a:xfrm>
        </p:spPr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2800" dirty="0">
                <a:solidFill>
                  <a:schemeClr val="tx1"/>
                </a:solidFill>
                <a:cs typeface="B Yekan" pitchFamily="2" charset="-78"/>
              </a:rPr>
              <a:t>ماده 2و 3) ساز و کار اجرایی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34974" y="985838"/>
            <a:ext cx="8457505" cy="427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algn="justLow" rtl="1" eaLnBrk="1" hangingPunct="1">
              <a:lnSpc>
                <a:spcPct val="16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fa-IR" altLang="en-US" sz="2400" b="1" dirty="0">
                <a:cs typeface="B Mitra" pitchFamily="2" charset="-78"/>
              </a:rPr>
              <a:t>سازمان وظیفه </a:t>
            </a:r>
            <a:r>
              <a:rPr lang="fa-IR" altLang="en-US" sz="2400" b="1" u="sng" dirty="0">
                <a:solidFill>
                  <a:srgbClr val="7030A0"/>
                </a:solidFill>
                <a:cs typeface="B Mitra" pitchFamily="2" charset="-78"/>
              </a:rPr>
              <a:t>هماهنگی، پشتیبانی، راهبری و نظارت</a:t>
            </a:r>
            <a:r>
              <a:rPr lang="fa-IR" altLang="en-US" sz="2400" b="1" dirty="0">
                <a:cs typeface="B Mitra" pitchFamily="2" charset="-78"/>
              </a:rPr>
              <a:t> در مراحل واگذاری پروژه و </a:t>
            </a:r>
            <a:r>
              <a:rPr lang="fa-IR" altLang="en-US" sz="2400" b="1" u="sng" dirty="0">
                <a:solidFill>
                  <a:srgbClr val="00B0F0"/>
                </a:solidFill>
                <a:cs typeface="B Mitra" pitchFamily="2" charset="-78"/>
              </a:rPr>
              <a:t>تجمیع اطلاعات و ارائه گزارش به هیأت دولت</a:t>
            </a:r>
            <a:r>
              <a:rPr lang="fa-IR" altLang="en-US" sz="2400" b="1" dirty="0">
                <a:cs typeface="B Mitra" pitchFamily="2" charset="-78"/>
              </a:rPr>
              <a:t> را بر عهده دارد. </a:t>
            </a:r>
            <a:r>
              <a:rPr lang="fa-IR" altLang="en-US" sz="2400" b="1" u="sng" dirty="0">
                <a:solidFill>
                  <a:srgbClr val="00B050"/>
                </a:solidFill>
                <a:cs typeface="B Mitra" pitchFamily="2" charset="-78"/>
              </a:rPr>
              <a:t>نظارت بر حسن اجرای این دستورالعمل</a:t>
            </a:r>
            <a:r>
              <a:rPr lang="fa-IR" altLang="en-US" sz="2400" b="1" dirty="0">
                <a:cs typeface="B Mitra" pitchFamily="2" charset="-78"/>
              </a:rPr>
              <a:t> به عهده سازمان است و در استان‌ها به عهده </a:t>
            </a:r>
            <a:r>
              <a:rPr lang="fa-IR" altLang="en-US" sz="2400" b="1" u="sng" dirty="0">
                <a:solidFill>
                  <a:srgbClr val="C00000"/>
                </a:solidFill>
                <a:cs typeface="B Mitra" pitchFamily="2" charset="-78"/>
              </a:rPr>
              <a:t>سازمان مدیریت و برنامه ریزی استانها </a:t>
            </a:r>
            <a:r>
              <a:rPr lang="fa-IR" altLang="en-US" sz="2400" b="1" dirty="0">
                <a:cs typeface="B Mitra" pitchFamily="2" charset="-78"/>
              </a:rPr>
              <a:t>می‌باشد.</a:t>
            </a:r>
          </a:p>
          <a:p>
            <a:pPr algn="justLow" rtl="1" eaLnBrk="1" hangingPunct="1">
              <a:lnSpc>
                <a:spcPct val="150000"/>
              </a:lnSpc>
              <a:spcAft>
                <a:spcPts val="900"/>
              </a:spcAft>
              <a:buFont typeface="Arial" charset="0"/>
              <a:buChar char="•"/>
            </a:pPr>
            <a:r>
              <a:rPr lang="fa-IR" altLang="en-US" sz="2400" b="1" dirty="0">
                <a:cs typeface="B Mitra" pitchFamily="2" charset="-78"/>
              </a:rPr>
              <a:t>در صورتی که دستگاه بهره‌بردار با دستگاه اجرایی متفاوت باشد، کارگروه واگذاری در دستگاه بهره‌بردار تشکیل می‌شود و پیشنهاد واگذاری و تهیه گزارش تصمیم به واگذاری </a:t>
            </a:r>
            <a:r>
              <a:rPr lang="fa-IR" altLang="en-US" sz="2400" b="1" u="sng" dirty="0">
                <a:solidFill>
                  <a:srgbClr val="00B050"/>
                </a:solidFill>
                <a:cs typeface="B Mitra" pitchFamily="2" charset="-78"/>
              </a:rPr>
              <a:t>نیز به عهده دستگاه بهره‌بردار</a:t>
            </a:r>
            <a:r>
              <a:rPr lang="fa-IR" altLang="en-US" sz="2400" b="1" dirty="0">
                <a:cs typeface="B Mitra" pitchFamily="2" charset="-78"/>
              </a:rPr>
              <a:t> می‌باشد.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25E53-BC26-46B8-B27B-4F6A1EBFB0F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003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>
            <a:off x="68263" y="76200"/>
            <a:ext cx="9007475" cy="612775"/>
          </a:xfrm>
          <a:prstGeom prst="round2SameRect">
            <a:avLst>
              <a:gd name="adj1" fmla="val 50000"/>
              <a:gd name="adj2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27088" y="107950"/>
            <a:ext cx="7772400" cy="544513"/>
          </a:xfrm>
        </p:spPr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2800" dirty="0">
                <a:solidFill>
                  <a:schemeClr val="tx1"/>
                </a:solidFill>
                <a:cs typeface="B Yekan" pitchFamily="2" charset="-78"/>
              </a:rPr>
              <a:t>تصریح برخی از نکات</a:t>
            </a:r>
            <a:endParaRPr sz="2800" dirty="0">
              <a:solidFill>
                <a:srgbClr val="C00000"/>
              </a:solidFill>
            </a:endParaRPr>
          </a:p>
        </p:txBody>
      </p:sp>
      <p:sp>
        <p:nvSpPr>
          <p:cNvPr id="65540" name="Rectangle 1"/>
          <p:cNvSpPr>
            <a:spLocks noChangeArrowheads="1"/>
          </p:cNvSpPr>
          <p:nvPr/>
        </p:nvSpPr>
        <p:spPr bwMode="auto">
          <a:xfrm>
            <a:off x="339725" y="871538"/>
            <a:ext cx="8429625" cy="55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algn="justLow" rtl="1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fa-IR" altLang="en-US" sz="2400" b="1" dirty="0">
                <a:cs typeface="B Mitra" pitchFamily="2" charset="-78"/>
              </a:rPr>
              <a:t>چنانچه </a:t>
            </a:r>
            <a:r>
              <a:rPr lang="fa-IR" altLang="en-US" sz="2400" b="1" u="sng" dirty="0">
                <a:solidFill>
                  <a:srgbClr val="00B050"/>
                </a:solidFill>
                <a:cs typeface="B Mitra" pitchFamily="2" charset="-78"/>
              </a:rPr>
              <a:t>پیمانکاران، مشاوران، تأمین‌کنندگان ماشین‌آلات و تجهیزات و تأمین‌کنندگان مالی (فاینانسور)</a:t>
            </a:r>
            <a:r>
              <a:rPr lang="fa-IR" altLang="en-US" sz="2400" b="1" dirty="0">
                <a:cs typeface="B Mitra" pitchFamily="2" charset="-78"/>
              </a:rPr>
              <a:t> و یا سایر اشخاص حقیقی یا حقوقی که </a:t>
            </a:r>
            <a:r>
              <a:rPr lang="fa-IR" altLang="en-US" sz="2400" b="1" u="sng" dirty="0">
                <a:solidFill>
                  <a:srgbClr val="00B0F0"/>
                </a:solidFill>
                <a:cs typeface="B Mitra" pitchFamily="2" charset="-78"/>
              </a:rPr>
              <a:t>دارای مطالبات تأیید شده از دولت</a:t>
            </a:r>
            <a:r>
              <a:rPr lang="fa-IR" altLang="en-US" sz="2400" b="1" dirty="0">
                <a:cs typeface="B Mitra" pitchFamily="2" charset="-78"/>
              </a:rPr>
              <a:t> باشند و در فرآیند رقابتی واگذاری تصریح شده در دستورالعمل </a:t>
            </a:r>
            <a:r>
              <a:rPr lang="fa-IR" altLang="en-US" sz="2400" b="1" u="sng" dirty="0">
                <a:solidFill>
                  <a:srgbClr val="C00000"/>
                </a:solidFill>
                <a:cs typeface="B Mitra" pitchFamily="2" charset="-78"/>
              </a:rPr>
              <a:t>بعنوان سرمایه‌گذار انتخاب گردند</a:t>
            </a:r>
            <a:r>
              <a:rPr lang="fa-IR" altLang="en-US" sz="2400" b="1" dirty="0">
                <a:cs typeface="B Mitra" pitchFamily="2" charset="-78"/>
              </a:rPr>
              <a:t>، با درخواست آنان </a:t>
            </a:r>
            <a:r>
              <a:rPr lang="fa-IR" altLang="en-US" sz="2400" b="1" u="sng" dirty="0">
                <a:solidFill>
                  <a:srgbClr val="0070C0"/>
                </a:solidFill>
                <a:cs typeface="B Mitra" pitchFamily="2" charset="-78"/>
              </a:rPr>
              <a:t>مطالبات آنها</a:t>
            </a:r>
            <a:r>
              <a:rPr lang="fa-IR" altLang="en-US" sz="2400" b="1" dirty="0">
                <a:cs typeface="B Mitra" pitchFamily="2" charset="-78"/>
              </a:rPr>
              <a:t> در روش‌های مشارکتی بعنوان </a:t>
            </a:r>
            <a:r>
              <a:rPr lang="fa-IR" altLang="en-US" sz="2400" b="1" u="sng" dirty="0">
                <a:solidFill>
                  <a:srgbClr val="0070C0"/>
                </a:solidFill>
                <a:cs typeface="B Mitra" pitchFamily="2" charset="-78"/>
              </a:rPr>
              <a:t>سرمایه‌گذاری اولیه</a:t>
            </a:r>
            <a:r>
              <a:rPr lang="fa-IR" altLang="en-US" sz="2400" b="1" dirty="0">
                <a:cs typeface="B Mitra" pitchFamily="2" charset="-78"/>
              </a:rPr>
              <a:t> در پروژه تلقی شده و در مدل مالی منظور می‌گردد؛ همچنین در روش فروش بعنوان پرداخت قسمتی از قیمت اولیه پروژه تلقی می‌شود.</a:t>
            </a:r>
          </a:p>
          <a:p>
            <a:pPr algn="justLow" rtl="1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fa-IR" altLang="en-US" sz="2400" b="1" dirty="0">
                <a:solidFill>
                  <a:srgbClr val="FF0000"/>
                </a:solidFill>
                <a:cs typeface="B Mitra" pitchFamily="2" charset="-78"/>
              </a:rPr>
              <a:t>اولویت شروع پروژه جدید به روش مشارکتی </a:t>
            </a:r>
            <a:r>
              <a:rPr lang="fa-IR" altLang="en-US" sz="2400" b="1" dirty="0">
                <a:cs typeface="B Mitra" pitchFamily="2" charset="-78"/>
              </a:rPr>
              <a:t>است و بعد از اینکه ضرروت پروژه جدید به تایید کمیسیون ماده 23 الحاق 2 به شرط روش مشارکتی رسید، دستگاه اجرایی مکلف است در چهار نوبت برای فراخوان اقدام نماید. در صورت عدم امکان مشارکت گزارش توجیهی آن به سازمان ارائه می گردد.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2A8F3C-8AC7-4EF2-AAFC-DCE672FD6EA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885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>
            <a:off x="68263" y="76200"/>
            <a:ext cx="9007475" cy="612775"/>
          </a:xfrm>
          <a:prstGeom prst="round2SameRect">
            <a:avLst>
              <a:gd name="adj1" fmla="val 50000"/>
              <a:gd name="adj2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60040" y="44624"/>
            <a:ext cx="7772400" cy="677863"/>
          </a:xfrm>
        </p:spPr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2800" dirty="0">
                <a:solidFill>
                  <a:schemeClr val="tx1"/>
                </a:solidFill>
                <a:cs typeface="B Yekan" pitchFamily="2" charset="-78"/>
              </a:rPr>
              <a:t>ماده </a:t>
            </a:r>
            <a:r>
              <a:rPr lang="fa-IR" sz="2800" dirty="0" smtClean="0">
                <a:solidFill>
                  <a:schemeClr val="tx1"/>
                </a:solidFill>
                <a:cs typeface="B Yekan" pitchFamily="2" charset="-78"/>
              </a:rPr>
              <a:t>5) </a:t>
            </a:r>
            <a:r>
              <a:rPr lang="fa-IR" sz="2800" dirty="0">
                <a:solidFill>
                  <a:schemeClr val="tx1"/>
                </a:solidFill>
                <a:cs typeface="B Yekan" pitchFamily="2" charset="-78"/>
              </a:rPr>
              <a:t>روش‌های واگذاری پروژه</a:t>
            </a:r>
            <a:endParaRPr sz="2800" dirty="0">
              <a:solidFill>
                <a:srgbClr val="C00000"/>
              </a:solidFill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467544" y="836712"/>
          <a:ext cx="8393188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92641-98E8-4A68-B1FE-863E39C1DBB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288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>
            <a:off x="68263" y="76200"/>
            <a:ext cx="9007475" cy="612775"/>
          </a:xfrm>
          <a:prstGeom prst="round2SameRect">
            <a:avLst>
              <a:gd name="adj1" fmla="val 50000"/>
              <a:gd name="adj2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27088" y="107950"/>
            <a:ext cx="7772400" cy="544513"/>
          </a:xfrm>
        </p:spPr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2800" dirty="0" smtClean="0">
                <a:solidFill>
                  <a:schemeClr val="tx1"/>
                </a:solidFill>
                <a:cs typeface="B Yekan" pitchFamily="2" charset="-78"/>
              </a:rPr>
              <a:t>ماده 5</a:t>
            </a:r>
            <a:endParaRPr sz="28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9125" y="1196975"/>
            <a:ext cx="7905750" cy="2603500"/>
          </a:xfrm>
          <a:prstGeom prst="rect">
            <a:avLst/>
          </a:pr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/>
          <p:cNvSpPr/>
          <p:nvPr/>
        </p:nvSpPr>
        <p:spPr>
          <a:xfrm>
            <a:off x="417513" y="908050"/>
            <a:ext cx="8308975" cy="44656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76120" tIns="25400" rIns="142240" bIns="25400" spcCol="1270"/>
          <a:lstStyle/>
          <a:p>
            <a:pPr marL="228600" lvl="1" indent="-228600" algn="justLow" defTabSz="889000" rtl="1">
              <a:lnSpc>
                <a:spcPct val="130000"/>
              </a:lnSpc>
              <a:spcAft>
                <a:spcPts val="1200"/>
              </a:spcAft>
              <a:buFontTx/>
              <a:buChar char="••"/>
              <a:defRPr/>
            </a:pPr>
            <a:r>
              <a:rPr lang="fa-IR" sz="2400" b="1" dirty="0">
                <a:cs typeface="B Mitra" pitchFamily="2" charset="-78"/>
              </a:rPr>
              <a:t>در روش‌هایی که سرمایه‌گذار موظف به </a:t>
            </a:r>
            <a:r>
              <a:rPr lang="fa-IR" sz="2400" b="1" u="sng" dirty="0">
                <a:solidFill>
                  <a:srgbClr val="00B050"/>
                </a:solidFill>
                <a:cs typeface="B Mitra" pitchFamily="2" charset="-78"/>
              </a:rPr>
              <a:t>پرداخت اجاره</a:t>
            </a:r>
            <a:r>
              <a:rPr lang="fa-IR" sz="2400" b="1" dirty="0">
                <a:cs typeface="B Mitra" pitchFamily="2" charset="-78"/>
              </a:rPr>
              <a:t> در زمان بهره‌برداری پروژه است، سرمایه‌پذیر مجاز است </a:t>
            </a:r>
            <a:r>
              <a:rPr lang="fa-IR" sz="2400" b="1" u="sng" dirty="0">
                <a:solidFill>
                  <a:srgbClr val="C00000"/>
                </a:solidFill>
                <a:cs typeface="B Mitra" pitchFamily="2" charset="-78"/>
              </a:rPr>
              <a:t>سال‌های اجاره</a:t>
            </a:r>
            <a:r>
              <a:rPr lang="fa-IR" sz="2400" b="1" dirty="0">
                <a:cs typeface="B Mitra" pitchFamily="2" charset="-78"/>
              </a:rPr>
              <a:t> و بهره‌برداری پروژه توسط سرمایه‌گذار را </a:t>
            </a:r>
            <a:r>
              <a:rPr lang="fa-IR" sz="2400" b="1" u="sng" dirty="0">
                <a:solidFill>
                  <a:srgbClr val="00B0F0"/>
                </a:solidFill>
                <a:cs typeface="B Mitra" pitchFamily="2" charset="-78"/>
              </a:rPr>
              <a:t>بر اساس مدل مالی و شرایط رقابتی</a:t>
            </a:r>
            <a:r>
              <a:rPr lang="fa-IR" sz="2400" b="1" dirty="0">
                <a:cs typeface="B Mitra" pitchFamily="2" charset="-78"/>
              </a:rPr>
              <a:t> و با در نظر گرفتن صرفه و صلاح سرمایه‌پذیر در قرارداد منظور نماید. سال‌های اجاره و بهره‌برداری پروژه می‌تواند </a:t>
            </a:r>
            <a:r>
              <a:rPr lang="fa-IR" sz="2400" b="1" u="sng" dirty="0">
                <a:solidFill>
                  <a:srgbClr val="7030A0"/>
                </a:solidFill>
                <a:cs typeface="B Mitra" pitchFamily="2" charset="-78"/>
              </a:rPr>
              <a:t>بیش از یک سال</a:t>
            </a:r>
            <a:r>
              <a:rPr lang="fa-IR" sz="2400" b="1" dirty="0">
                <a:cs typeface="B Mitra" pitchFamily="2" charset="-78"/>
              </a:rPr>
              <a:t> در نظر گرفته شود.</a:t>
            </a:r>
            <a:endParaRPr lang="en-US" sz="2400" b="1" dirty="0">
              <a:cs typeface="B Mitra" pitchFamily="2" charset="-78"/>
            </a:endParaRPr>
          </a:p>
          <a:p>
            <a:pPr marL="228600" lvl="1" indent="-228600" algn="justLow" defTabSz="889000" rtl="1">
              <a:lnSpc>
                <a:spcPct val="130000"/>
              </a:lnSpc>
              <a:spcAft>
                <a:spcPts val="1200"/>
              </a:spcAft>
              <a:buFontTx/>
              <a:buChar char="••"/>
              <a:defRPr/>
            </a:pPr>
            <a:r>
              <a:rPr lang="fa-IR" sz="2400" b="1" dirty="0" smtClean="0">
                <a:cs typeface="B Mitra" pitchFamily="2" charset="-78"/>
              </a:rPr>
              <a:t>بر اساس بند (9) تبصره 19 قانون بودجه سال 1397، در </a:t>
            </a:r>
            <a:r>
              <a:rPr lang="fa-IR" sz="2400" b="1" dirty="0">
                <a:cs typeface="B Mitra" pitchFamily="2" charset="-78"/>
              </a:rPr>
              <a:t>روش </a:t>
            </a:r>
            <a:r>
              <a:rPr lang="fa-IR" sz="2400" b="1" u="sng" dirty="0">
                <a:solidFill>
                  <a:srgbClr val="E17D19"/>
                </a:solidFill>
                <a:cs typeface="B Mitra" pitchFamily="2" charset="-78"/>
              </a:rPr>
              <a:t>فروش پروژه</a:t>
            </a:r>
            <a:r>
              <a:rPr lang="fa-IR" sz="2400" b="1" dirty="0">
                <a:cs typeface="B Mitra" pitchFamily="2" charset="-78"/>
              </a:rPr>
              <a:t>، دستگاه اجرایی ملزم به اخذ </a:t>
            </a:r>
            <a:r>
              <a:rPr lang="fa-IR" sz="2400" b="1" u="sng" dirty="0">
                <a:solidFill>
                  <a:srgbClr val="E17D19"/>
                </a:solidFill>
                <a:cs typeface="B Mitra" pitchFamily="2" charset="-78"/>
              </a:rPr>
              <a:t>مجوز از هیأت وزیران نمی‌باشد</a:t>
            </a:r>
            <a:r>
              <a:rPr lang="fa-IR" sz="2400" b="1" dirty="0">
                <a:cs typeface="B Mitra" pitchFamily="2" charset="-78"/>
              </a:rPr>
              <a:t>.</a:t>
            </a:r>
            <a:endParaRPr lang="en-US" sz="2400" b="1" dirty="0">
              <a:cs typeface="B Mitra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9EBF5-D987-453E-A44C-5386E914FE7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470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>
            <a:off x="68263" y="76200"/>
            <a:ext cx="9007475" cy="612775"/>
          </a:xfrm>
          <a:prstGeom prst="round2SameRect">
            <a:avLst>
              <a:gd name="adj1" fmla="val 50000"/>
              <a:gd name="adj2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07988" y="136525"/>
            <a:ext cx="8332787" cy="473075"/>
          </a:xfrm>
        </p:spPr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2400" dirty="0">
                <a:solidFill>
                  <a:schemeClr val="tx1"/>
                </a:solidFill>
                <a:cs typeface="B Yekan" pitchFamily="2" charset="-78"/>
              </a:rPr>
              <a:t>ماده </a:t>
            </a:r>
            <a:r>
              <a:rPr lang="fa-IR" sz="2400" dirty="0" smtClean="0">
                <a:solidFill>
                  <a:schemeClr val="tx1"/>
                </a:solidFill>
                <a:cs typeface="B Yekan" pitchFamily="2" charset="-78"/>
              </a:rPr>
              <a:t>6) </a:t>
            </a:r>
            <a:r>
              <a:rPr lang="fa-IR" sz="2400" dirty="0">
                <a:solidFill>
                  <a:schemeClr val="tx1"/>
                </a:solidFill>
                <a:cs typeface="B Yekan" pitchFamily="2" charset="-78"/>
              </a:rPr>
              <a:t>تعیین قیمت اولیه پروژه</a:t>
            </a:r>
            <a:endParaRPr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12" name="Rectangle 1"/>
          <p:cNvSpPr>
            <a:spLocks noChangeArrowheads="1"/>
          </p:cNvSpPr>
          <p:nvPr/>
        </p:nvSpPr>
        <p:spPr bwMode="auto">
          <a:xfrm>
            <a:off x="412750" y="790575"/>
            <a:ext cx="8310563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algn="justLow" rtl="1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fa-IR" altLang="en-US" sz="2000" b="1">
                <a:cs typeface="B Mitra" pitchFamily="2" charset="-78"/>
              </a:rPr>
              <a:t>تعیین قیمت اولیه پروژه در روش‌هایی که در آن </a:t>
            </a:r>
            <a:r>
              <a:rPr lang="fa-IR" altLang="en-US" sz="2000" b="1" u="sng">
                <a:solidFill>
                  <a:srgbClr val="E17D19"/>
                </a:solidFill>
                <a:cs typeface="B Mitra" pitchFamily="2" charset="-78"/>
              </a:rPr>
              <a:t>مالکیت پروژه بطور دائم</a:t>
            </a:r>
            <a:r>
              <a:rPr lang="fa-IR" altLang="en-US" sz="2000" b="1">
                <a:solidFill>
                  <a:srgbClr val="E17D19"/>
                </a:solidFill>
                <a:cs typeface="B Mitra" pitchFamily="2" charset="-78"/>
              </a:rPr>
              <a:t> </a:t>
            </a:r>
            <a:r>
              <a:rPr lang="fa-IR" altLang="en-US" sz="2000" b="1">
                <a:cs typeface="B Mitra" pitchFamily="2" charset="-78"/>
              </a:rPr>
              <a:t>به سرمایه‌گذار منتقل می‌شوند و </a:t>
            </a:r>
            <a:r>
              <a:rPr lang="fa-IR" altLang="en-US" sz="2000" b="1" u="sng">
                <a:solidFill>
                  <a:srgbClr val="C00000"/>
                </a:solidFill>
                <a:cs typeface="B Mitra" pitchFamily="2" charset="-78"/>
              </a:rPr>
              <a:t>تعداد متقاضیان آن پروژه کمتر از سه نفر</a:t>
            </a:r>
            <a:r>
              <a:rPr lang="fa-IR" altLang="en-US" sz="2000" b="1">
                <a:cs typeface="B Mitra" pitchFamily="2" charset="-78"/>
              </a:rPr>
              <a:t> باشد، توسط کارشناس قیمت‌گذاری و در نظر گرفتن عواملی چون خدمات طرح یا پروژه، فناوری مورد استفاده، بازار داخلی و بین‌المللی محصولات، موقعیت طرح یا پروژه در مقایسه با رقبای تجاری اعم از داخلی و خارجی انجام می‌شود.</a:t>
            </a:r>
          </a:p>
          <a:p>
            <a:pPr algn="justLow" rtl="1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fa-IR" altLang="en-US" sz="2000" b="1">
                <a:solidFill>
                  <a:srgbClr val="00B050"/>
                </a:solidFill>
                <a:cs typeface="B Mitra" pitchFamily="2" charset="-78"/>
              </a:rPr>
              <a:t>در پروژه‌هایی که مالکیت آنها بطور دائم به سرمایه‌گذار منتقل نمی‌شود، نیاز به تعیین قیمت اولیه پروژه ندارند.</a:t>
            </a:r>
          </a:p>
          <a:p>
            <a:pPr algn="justLow" rtl="1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fa-IR" altLang="en-US" sz="2000" b="1">
                <a:cs typeface="B Mitra" pitchFamily="2" charset="-78"/>
              </a:rPr>
              <a:t>در صورتی که تعداد متقاضیان خرید پروژه </a:t>
            </a:r>
            <a:r>
              <a:rPr lang="fa-IR" altLang="en-US" sz="2000" b="1" u="sng">
                <a:solidFill>
                  <a:srgbClr val="00B0F0"/>
                </a:solidFill>
                <a:cs typeface="B Mitra" pitchFamily="2" charset="-78"/>
              </a:rPr>
              <a:t>سه یا بیشتر از آن</a:t>
            </a:r>
            <a:r>
              <a:rPr lang="fa-IR" altLang="en-US" sz="2000" b="1">
                <a:cs typeface="B Mitra" pitchFamily="2" charset="-78"/>
              </a:rPr>
              <a:t> باشد، تعیین قیمت اولیه پروژه </a:t>
            </a:r>
            <a:r>
              <a:rPr lang="fa-IR" altLang="en-US" sz="2000" b="1" u="sng">
                <a:solidFill>
                  <a:srgbClr val="00B0F0"/>
                </a:solidFill>
                <a:cs typeface="B Mitra" pitchFamily="2" charset="-78"/>
              </a:rPr>
              <a:t>لازم نیست</a:t>
            </a:r>
            <a:r>
              <a:rPr lang="fa-IR" altLang="en-US" sz="2000" b="1">
                <a:cs typeface="B Mitra" pitchFamily="2" charset="-78"/>
              </a:rPr>
              <a:t> و قیمت فروش پروژه </a:t>
            </a:r>
            <a:r>
              <a:rPr lang="fa-IR" altLang="en-US" sz="2000" b="1" u="sng">
                <a:solidFill>
                  <a:srgbClr val="7030A0"/>
                </a:solidFill>
                <a:cs typeface="B Mitra" pitchFamily="2" charset="-78"/>
              </a:rPr>
              <a:t>از طریق رقابت بین متقاضیان</a:t>
            </a:r>
            <a:r>
              <a:rPr lang="fa-IR" altLang="en-US" sz="2000" b="1">
                <a:cs typeface="B Mitra" pitchFamily="2" charset="-78"/>
              </a:rPr>
              <a:t> تعیین می‌شود.</a:t>
            </a:r>
          </a:p>
          <a:p>
            <a:pPr algn="justLow" rtl="1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fa-IR" altLang="en-US" sz="2000" b="1">
                <a:cs typeface="B Mitra" pitchFamily="2" charset="-78"/>
              </a:rPr>
              <a:t>متقاضیان مذکور </a:t>
            </a:r>
            <a:r>
              <a:rPr lang="fa-IR" altLang="en-US" sz="2000" b="1" u="sng">
                <a:solidFill>
                  <a:srgbClr val="FF0000"/>
                </a:solidFill>
                <a:cs typeface="B Mitra" pitchFamily="2" charset="-78"/>
              </a:rPr>
              <a:t>نباید دارای نفع مشترک</a:t>
            </a:r>
            <a:r>
              <a:rPr lang="fa-IR" altLang="en-US" sz="2000" b="1">
                <a:cs typeface="B Mitra" pitchFamily="2" charset="-78"/>
              </a:rPr>
              <a:t> باشند و در خصوص اشخاص حقوقی نیز ضمن داشتن شخصیت حقوقی مستقل و عدم وابستگی به یکدیگر، نباید دارای نفع مشترک، مدیرعامل و هیأت مدیره مشترک و همچنین سهامدار یا سهامداران مشترک به میزان 10 درصد یا بیشتر باشند.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5868A-12F9-4A42-9D1D-F58859D3545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601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>
            <a:off x="68263" y="76200"/>
            <a:ext cx="9007475" cy="612775"/>
          </a:xfrm>
          <a:prstGeom prst="round2SameRect">
            <a:avLst>
              <a:gd name="adj1" fmla="val 50000"/>
              <a:gd name="adj2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07988" y="136525"/>
            <a:ext cx="8332787" cy="473075"/>
          </a:xfrm>
        </p:spPr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2400" dirty="0">
                <a:solidFill>
                  <a:schemeClr val="tx1"/>
                </a:solidFill>
                <a:cs typeface="B Yekan" pitchFamily="2" charset="-78"/>
              </a:rPr>
              <a:t>ماده </a:t>
            </a:r>
            <a:r>
              <a:rPr lang="fa-IR" sz="2400" dirty="0" smtClean="0">
                <a:solidFill>
                  <a:schemeClr val="tx1"/>
                </a:solidFill>
                <a:cs typeface="B Yekan" pitchFamily="2" charset="-78"/>
              </a:rPr>
              <a:t>6) </a:t>
            </a:r>
            <a:r>
              <a:rPr lang="fa-IR" sz="2400" dirty="0">
                <a:solidFill>
                  <a:schemeClr val="tx1"/>
                </a:solidFill>
                <a:cs typeface="B Yekan" pitchFamily="2" charset="-78"/>
              </a:rPr>
              <a:t>تعیین قیمت اولیه پروژه</a:t>
            </a:r>
            <a:endParaRPr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36" name="Rectangle 1"/>
          <p:cNvSpPr>
            <a:spLocks noChangeArrowheads="1"/>
          </p:cNvSpPr>
          <p:nvPr/>
        </p:nvSpPr>
        <p:spPr bwMode="auto">
          <a:xfrm>
            <a:off x="423863" y="908050"/>
            <a:ext cx="831215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algn="justLow" rtl="1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fa-IR" altLang="en-US" sz="2200" b="1">
                <a:cs typeface="B Mitra" pitchFamily="2" charset="-78"/>
              </a:rPr>
              <a:t>در روش فروش پروژه، </a:t>
            </a:r>
            <a:r>
              <a:rPr lang="fa-IR" altLang="en-US" sz="2200" b="1" u="sng">
                <a:solidFill>
                  <a:srgbClr val="FF0000"/>
                </a:solidFill>
                <a:cs typeface="B Mitra" pitchFamily="2" charset="-78"/>
              </a:rPr>
              <a:t>بدهی‌های طرح یا پروژه</a:t>
            </a:r>
            <a:r>
              <a:rPr lang="fa-IR" altLang="en-US" sz="2200" b="1">
                <a:cs typeface="B Mitra" pitchFamily="2" charset="-78"/>
              </a:rPr>
              <a:t> مشمول واگذاری مشخص شده، به </a:t>
            </a:r>
            <a:r>
              <a:rPr lang="fa-IR" altLang="en-US" sz="2200" b="1" u="sng">
                <a:solidFill>
                  <a:srgbClr val="00B0F0"/>
                </a:solidFill>
                <a:cs typeface="B Mitra" pitchFamily="2" charset="-78"/>
              </a:rPr>
              <a:t>سرمایه‌گذار منتقل می‌شود</a:t>
            </a:r>
            <a:r>
              <a:rPr lang="fa-IR" altLang="en-US" sz="2200" b="1">
                <a:cs typeface="B Mitra" pitchFamily="2" charset="-78"/>
              </a:rPr>
              <a:t>.</a:t>
            </a:r>
          </a:p>
          <a:p>
            <a:pPr algn="justLow" rtl="1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fa-IR" altLang="en-US" sz="2200" b="1">
                <a:cs typeface="B Mitra" pitchFamily="2" charset="-78"/>
              </a:rPr>
              <a:t>در صورتی که قیمت‌های پیشنهادی سرمایه‌گذاران </a:t>
            </a:r>
            <a:r>
              <a:rPr lang="fa-IR" altLang="en-US" sz="2200" b="1" u="sng">
                <a:solidFill>
                  <a:srgbClr val="C00000"/>
                </a:solidFill>
                <a:cs typeface="B Mitra" pitchFamily="2" charset="-78"/>
              </a:rPr>
              <a:t>کمتر از قیمت اولیه</a:t>
            </a:r>
            <a:r>
              <a:rPr lang="fa-IR" altLang="en-US" sz="2200" b="1">
                <a:cs typeface="B Mitra" pitchFamily="2" charset="-78"/>
              </a:rPr>
              <a:t> تعیین شده باشد، کارگروه واگذاری می‌تواند در همان مرحله، </a:t>
            </a:r>
            <a:r>
              <a:rPr lang="fa-IR" altLang="en-US" sz="2200" b="1" u="sng">
                <a:solidFill>
                  <a:srgbClr val="00B050"/>
                </a:solidFill>
                <a:cs typeface="B Mitra" pitchFamily="2" charset="-78"/>
              </a:rPr>
              <a:t>بالاترین قیمت پیشنهادی بیشتر از پنجاه درصد قیمت اولیه</a:t>
            </a:r>
            <a:r>
              <a:rPr lang="fa-IR" altLang="en-US" sz="2200" b="1">
                <a:cs typeface="B Mitra" pitchFamily="2" charset="-78"/>
              </a:rPr>
              <a:t> در مناطق عمومی و </a:t>
            </a:r>
            <a:r>
              <a:rPr lang="fa-IR" altLang="en-US" sz="2200" b="1" u="sng">
                <a:solidFill>
                  <a:srgbClr val="0070C0"/>
                </a:solidFill>
                <a:cs typeface="B Mitra" pitchFamily="2" charset="-78"/>
              </a:rPr>
              <a:t>بالاترین قیمت پیشنهادی بیشتر از بیست درصد قیمت اولیه</a:t>
            </a:r>
            <a:r>
              <a:rPr lang="fa-IR" altLang="en-US" sz="2200" b="1">
                <a:cs typeface="B Mitra" pitchFamily="2" charset="-78"/>
              </a:rPr>
              <a:t> در مناطق محروم را بعنوان قیمت برنده انتخاب نماید.</a:t>
            </a:r>
          </a:p>
          <a:p>
            <a:pPr algn="justLow" rtl="1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fa-IR" altLang="en-US" sz="2200" b="1">
                <a:cs typeface="B Mitra" pitchFamily="2" charset="-78"/>
              </a:rPr>
              <a:t>کارگروه واگذاری می‌تواند نسبت به </a:t>
            </a:r>
            <a:r>
              <a:rPr lang="fa-IR" altLang="en-US" sz="2200" b="1" u="sng">
                <a:solidFill>
                  <a:srgbClr val="7030A0"/>
                </a:solidFill>
                <a:cs typeface="B Mitra" pitchFamily="2" charset="-78"/>
              </a:rPr>
              <a:t>تقسیط تعهدات متقاضیان</a:t>
            </a:r>
            <a:r>
              <a:rPr lang="fa-IR" altLang="en-US" sz="2200" b="1">
                <a:cs typeface="B Mitra" pitchFamily="2" charset="-78"/>
              </a:rPr>
              <a:t> با رعایت آیین‌نامه اجرایی نظام اقساطی واگذاری و نحوه دریافت بهای حقوق قابل واگذاری اقدام نماید.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F66DED-F46F-49FE-91BE-20433DAFB57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023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467544" y="224064"/>
            <a:ext cx="8314006" cy="612648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85000"/>
              </a:lnSpc>
            </a:pPr>
            <a:r>
              <a:rPr lang="fa-IR" sz="2400" dirty="0" smtClean="0">
                <a:cs typeface="B Titr" pitchFamily="2" charset="-78"/>
              </a:rPr>
              <a:t>الزامات توسعه </a:t>
            </a:r>
            <a:r>
              <a:rPr lang="fa-IR" sz="2400" dirty="0">
                <a:cs typeface="B Titr" pitchFamily="2" charset="-78"/>
              </a:rPr>
              <a:t>مشارکت عمومی - خصوصی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5" y="-27384"/>
            <a:ext cx="9144000" cy="289562"/>
          </a:xfrm>
          <a:prstGeom prst="flowChartPredefinedProcess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xmlns="" val="3164564854"/>
              </p:ext>
            </p:extLst>
          </p:nvPr>
        </p:nvGraphicFramePr>
        <p:xfrm>
          <a:off x="381000" y="836712"/>
          <a:ext cx="838200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9307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>
            <a:off x="68263" y="76200"/>
            <a:ext cx="9007475" cy="612775"/>
          </a:xfrm>
          <a:prstGeom prst="round2SameRect">
            <a:avLst>
              <a:gd name="adj1" fmla="val 50000"/>
              <a:gd name="adj2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5800" y="93663"/>
            <a:ext cx="7772400" cy="595312"/>
          </a:xfrm>
        </p:spPr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2800" dirty="0">
                <a:solidFill>
                  <a:schemeClr val="tx1"/>
                </a:solidFill>
                <a:cs typeface="B Yekan" pitchFamily="2" charset="-78"/>
              </a:rPr>
              <a:t>ماده </a:t>
            </a:r>
            <a:r>
              <a:rPr lang="fa-IR" sz="2800" dirty="0" smtClean="0">
                <a:solidFill>
                  <a:schemeClr val="tx1"/>
                </a:solidFill>
                <a:cs typeface="B Yekan" pitchFamily="2" charset="-78"/>
              </a:rPr>
              <a:t>7) </a:t>
            </a:r>
            <a:r>
              <a:rPr lang="fa-IR" sz="2800" dirty="0">
                <a:solidFill>
                  <a:schemeClr val="tx1"/>
                </a:solidFill>
                <a:cs typeface="B Yekan" pitchFamily="2" charset="-78"/>
              </a:rPr>
              <a:t>تأمین مالی </a:t>
            </a:r>
            <a:r>
              <a:rPr lang="fa-IR" sz="2800" dirty="0">
                <a:solidFill>
                  <a:schemeClr val="accent6">
                    <a:lumMod val="75000"/>
                  </a:schemeClr>
                </a:solidFill>
                <a:cs typeface="B Yekan" pitchFamily="2" charset="-78"/>
              </a:rPr>
              <a:t>دوره ساخت (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cs typeface="B Yekan" pitchFamily="2" charset="-78"/>
              </a:rPr>
              <a:t>Finance</a:t>
            </a:r>
            <a:r>
              <a:rPr lang="fa-IR" sz="2400" dirty="0">
                <a:solidFill>
                  <a:schemeClr val="accent6">
                    <a:lumMod val="75000"/>
                  </a:schemeClr>
                </a:solidFill>
                <a:cs typeface="B Yekan" pitchFamily="2" charset="-78"/>
              </a:rPr>
              <a:t>)</a:t>
            </a:r>
            <a:endParaRPr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62273" y="908720"/>
            <a:ext cx="8458199" cy="914400"/>
          </a:xfrm>
          <a:custGeom>
            <a:avLst/>
            <a:gdLst>
              <a:gd name="connsiteX0" fmla="*/ 0 w 8458199"/>
              <a:gd name="connsiteY0" fmla="*/ 118758 h 712531"/>
              <a:gd name="connsiteX1" fmla="*/ 118758 w 8458199"/>
              <a:gd name="connsiteY1" fmla="*/ 0 h 712531"/>
              <a:gd name="connsiteX2" fmla="*/ 8339441 w 8458199"/>
              <a:gd name="connsiteY2" fmla="*/ 0 h 712531"/>
              <a:gd name="connsiteX3" fmla="*/ 8458199 w 8458199"/>
              <a:gd name="connsiteY3" fmla="*/ 118758 h 712531"/>
              <a:gd name="connsiteX4" fmla="*/ 8458199 w 8458199"/>
              <a:gd name="connsiteY4" fmla="*/ 593773 h 712531"/>
              <a:gd name="connsiteX5" fmla="*/ 8339441 w 8458199"/>
              <a:gd name="connsiteY5" fmla="*/ 712531 h 712531"/>
              <a:gd name="connsiteX6" fmla="*/ 118758 w 8458199"/>
              <a:gd name="connsiteY6" fmla="*/ 712531 h 712531"/>
              <a:gd name="connsiteX7" fmla="*/ 0 w 8458199"/>
              <a:gd name="connsiteY7" fmla="*/ 593773 h 712531"/>
              <a:gd name="connsiteX8" fmla="*/ 0 w 8458199"/>
              <a:gd name="connsiteY8" fmla="*/ 118758 h 712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58199" h="712531">
                <a:moveTo>
                  <a:pt x="0" y="118758"/>
                </a:moveTo>
                <a:cubicBezTo>
                  <a:pt x="0" y="53170"/>
                  <a:pt x="53170" y="0"/>
                  <a:pt x="118758" y="0"/>
                </a:cubicBezTo>
                <a:lnTo>
                  <a:pt x="8339441" y="0"/>
                </a:lnTo>
                <a:cubicBezTo>
                  <a:pt x="8405029" y="0"/>
                  <a:pt x="8458199" y="53170"/>
                  <a:pt x="8458199" y="118758"/>
                </a:cubicBezTo>
                <a:lnTo>
                  <a:pt x="8458199" y="593773"/>
                </a:lnTo>
                <a:cubicBezTo>
                  <a:pt x="8458199" y="659361"/>
                  <a:pt x="8405029" y="712531"/>
                  <a:pt x="8339441" y="712531"/>
                </a:cubicBezTo>
                <a:lnTo>
                  <a:pt x="118758" y="712531"/>
                </a:lnTo>
                <a:cubicBezTo>
                  <a:pt x="53170" y="712531"/>
                  <a:pt x="0" y="659361"/>
                  <a:pt x="0" y="593773"/>
                </a:cubicBezTo>
                <a:lnTo>
                  <a:pt x="0" y="11875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10983" tIns="110983" rIns="110983" bIns="110983" spcCol="1270" anchor="ctr"/>
          <a:lstStyle/>
          <a:p>
            <a:pPr algn="r" defTabSz="889000" rtl="1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fa-IR" sz="2000" b="1" dirty="0">
                <a:cs typeface="B Mitra" panose="00000400000000000000" pitchFamily="2" charset="-78"/>
              </a:rPr>
              <a:t>در دوره ساخت هیچگونه اعتباری از منابع و بودجه عمومی بغیر از تأمین زمین و پیش پرداخت خرید محصول از طرف سرمایه‌پذیر به سرمایه‌گذار پرداخت نخواهد شد</a:t>
            </a:r>
            <a:endParaRPr lang="en-US" sz="2000" b="1" dirty="0">
              <a:cs typeface="B Mitra" panose="00000400000000000000" pitchFamily="2" charset="-78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62273" y="1988840"/>
            <a:ext cx="8458199" cy="914400"/>
          </a:xfrm>
          <a:custGeom>
            <a:avLst/>
            <a:gdLst>
              <a:gd name="connsiteX0" fmla="*/ 0 w 8458199"/>
              <a:gd name="connsiteY0" fmla="*/ 131656 h 789919"/>
              <a:gd name="connsiteX1" fmla="*/ 131656 w 8458199"/>
              <a:gd name="connsiteY1" fmla="*/ 0 h 789919"/>
              <a:gd name="connsiteX2" fmla="*/ 8326543 w 8458199"/>
              <a:gd name="connsiteY2" fmla="*/ 0 h 789919"/>
              <a:gd name="connsiteX3" fmla="*/ 8458199 w 8458199"/>
              <a:gd name="connsiteY3" fmla="*/ 131656 h 789919"/>
              <a:gd name="connsiteX4" fmla="*/ 8458199 w 8458199"/>
              <a:gd name="connsiteY4" fmla="*/ 658263 h 789919"/>
              <a:gd name="connsiteX5" fmla="*/ 8326543 w 8458199"/>
              <a:gd name="connsiteY5" fmla="*/ 789919 h 789919"/>
              <a:gd name="connsiteX6" fmla="*/ 131656 w 8458199"/>
              <a:gd name="connsiteY6" fmla="*/ 789919 h 789919"/>
              <a:gd name="connsiteX7" fmla="*/ 0 w 8458199"/>
              <a:gd name="connsiteY7" fmla="*/ 658263 h 789919"/>
              <a:gd name="connsiteX8" fmla="*/ 0 w 8458199"/>
              <a:gd name="connsiteY8" fmla="*/ 131656 h 78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58199" h="789919">
                <a:moveTo>
                  <a:pt x="0" y="131656"/>
                </a:moveTo>
                <a:cubicBezTo>
                  <a:pt x="0" y="58944"/>
                  <a:pt x="58944" y="0"/>
                  <a:pt x="131656" y="0"/>
                </a:cubicBezTo>
                <a:lnTo>
                  <a:pt x="8326543" y="0"/>
                </a:lnTo>
                <a:cubicBezTo>
                  <a:pt x="8399255" y="0"/>
                  <a:pt x="8458199" y="58944"/>
                  <a:pt x="8458199" y="131656"/>
                </a:cubicBezTo>
                <a:lnTo>
                  <a:pt x="8458199" y="658263"/>
                </a:lnTo>
                <a:cubicBezTo>
                  <a:pt x="8458199" y="730975"/>
                  <a:pt x="8399255" y="789919"/>
                  <a:pt x="8326543" y="789919"/>
                </a:cubicBezTo>
                <a:lnTo>
                  <a:pt x="131656" y="789919"/>
                </a:lnTo>
                <a:cubicBezTo>
                  <a:pt x="58944" y="789919"/>
                  <a:pt x="0" y="730975"/>
                  <a:pt x="0" y="658263"/>
                </a:cubicBezTo>
                <a:lnTo>
                  <a:pt x="0" y="13165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14761" tIns="114761" rIns="114761" bIns="114761" spcCol="1270" anchor="ctr"/>
          <a:lstStyle/>
          <a:p>
            <a:pPr algn="r" defTabSz="889000" rtl="1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fa-IR" sz="2000" b="1" dirty="0">
                <a:cs typeface="B Mitra" panose="00000400000000000000" pitchFamily="2" charset="-78"/>
              </a:rPr>
              <a:t>استفاده از ظرفیت‌های ماده (24) «قانون رفع موانع تولید رقابت‌پذیر و ارتقای نظام مالی کشور» جهت فروش دارایی‌ها و اخذ تسهیلات از بانک‌های دولتی برای سایر طرح‌های تملک </a:t>
            </a:r>
          </a:p>
        </p:txBody>
      </p:sp>
      <p:sp>
        <p:nvSpPr>
          <p:cNvPr id="6" name="Freeform 5"/>
          <p:cNvSpPr/>
          <p:nvPr/>
        </p:nvSpPr>
        <p:spPr>
          <a:xfrm>
            <a:off x="362273" y="3068960"/>
            <a:ext cx="8458199" cy="914400"/>
          </a:xfrm>
          <a:custGeom>
            <a:avLst/>
            <a:gdLst>
              <a:gd name="connsiteX0" fmla="*/ 0 w 8458199"/>
              <a:gd name="connsiteY0" fmla="*/ 158631 h 951767"/>
              <a:gd name="connsiteX1" fmla="*/ 158631 w 8458199"/>
              <a:gd name="connsiteY1" fmla="*/ 0 h 951767"/>
              <a:gd name="connsiteX2" fmla="*/ 8299568 w 8458199"/>
              <a:gd name="connsiteY2" fmla="*/ 0 h 951767"/>
              <a:gd name="connsiteX3" fmla="*/ 8458199 w 8458199"/>
              <a:gd name="connsiteY3" fmla="*/ 158631 h 951767"/>
              <a:gd name="connsiteX4" fmla="*/ 8458199 w 8458199"/>
              <a:gd name="connsiteY4" fmla="*/ 793136 h 951767"/>
              <a:gd name="connsiteX5" fmla="*/ 8299568 w 8458199"/>
              <a:gd name="connsiteY5" fmla="*/ 951767 h 951767"/>
              <a:gd name="connsiteX6" fmla="*/ 158631 w 8458199"/>
              <a:gd name="connsiteY6" fmla="*/ 951767 h 951767"/>
              <a:gd name="connsiteX7" fmla="*/ 0 w 8458199"/>
              <a:gd name="connsiteY7" fmla="*/ 793136 h 951767"/>
              <a:gd name="connsiteX8" fmla="*/ 0 w 8458199"/>
              <a:gd name="connsiteY8" fmla="*/ 158631 h 95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58199" h="951767">
                <a:moveTo>
                  <a:pt x="0" y="158631"/>
                </a:moveTo>
                <a:cubicBezTo>
                  <a:pt x="0" y="71022"/>
                  <a:pt x="71022" y="0"/>
                  <a:pt x="158631" y="0"/>
                </a:cubicBezTo>
                <a:lnTo>
                  <a:pt x="8299568" y="0"/>
                </a:lnTo>
                <a:cubicBezTo>
                  <a:pt x="8387177" y="0"/>
                  <a:pt x="8458199" y="71022"/>
                  <a:pt x="8458199" y="158631"/>
                </a:cubicBezTo>
                <a:lnTo>
                  <a:pt x="8458199" y="793136"/>
                </a:lnTo>
                <a:cubicBezTo>
                  <a:pt x="8458199" y="880745"/>
                  <a:pt x="8387177" y="951767"/>
                  <a:pt x="8299568" y="951767"/>
                </a:cubicBezTo>
                <a:lnTo>
                  <a:pt x="158631" y="951767"/>
                </a:lnTo>
                <a:cubicBezTo>
                  <a:pt x="71022" y="951767"/>
                  <a:pt x="0" y="880745"/>
                  <a:pt x="0" y="793136"/>
                </a:cubicBezTo>
                <a:lnTo>
                  <a:pt x="0" y="158631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22661" tIns="122661" rIns="122661" bIns="122661" spcCol="1270" anchor="ctr"/>
          <a:lstStyle/>
          <a:p>
            <a:pPr algn="r" defTabSz="889000" rtl="1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fa-IR" sz="2000" b="1" dirty="0">
                <a:cs typeface="B Mitra" panose="00000400000000000000" pitchFamily="2" charset="-78"/>
              </a:rPr>
              <a:t>بانک مرکزی و سازمان بورس اوراق بهادار موظفند نسبت به تهیه ساز و کار پیاده‌سازی اوراق بدهی بلندمدت (بالای 10 سال) پروژه اقدام نمایند.</a:t>
            </a:r>
            <a:endParaRPr lang="en-US" sz="2000" b="1" dirty="0">
              <a:cs typeface="B Mitra" panose="00000400000000000000" pitchFamily="2" charset="-78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62273" y="4155205"/>
            <a:ext cx="8458199" cy="914400"/>
          </a:xfrm>
          <a:custGeom>
            <a:avLst/>
            <a:gdLst>
              <a:gd name="connsiteX0" fmla="*/ 0 w 8458199"/>
              <a:gd name="connsiteY0" fmla="*/ 158631 h 951767"/>
              <a:gd name="connsiteX1" fmla="*/ 158631 w 8458199"/>
              <a:gd name="connsiteY1" fmla="*/ 0 h 951767"/>
              <a:gd name="connsiteX2" fmla="*/ 8299568 w 8458199"/>
              <a:gd name="connsiteY2" fmla="*/ 0 h 951767"/>
              <a:gd name="connsiteX3" fmla="*/ 8458199 w 8458199"/>
              <a:gd name="connsiteY3" fmla="*/ 158631 h 951767"/>
              <a:gd name="connsiteX4" fmla="*/ 8458199 w 8458199"/>
              <a:gd name="connsiteY4" fmla="*/ 793136 h 951767"/>
              <a:gd name="connsiteX5" fmla="*/ 8299568 w 8458199"/>
              <a:gd name="connsiteY5" fmla="*/ 951767 h 951767"/>
              <a:gd name="connsiteX6" fmla="*/ 158631 w 8458199"/>
              <a:gd name="connsiteY6" fmla="*/ 951767 h 951767"/>
              <a:gd name="connsiteX7" fmla="*/ 0 w 8458199"/>
              <a:gd name="connsiteY7" fmla="*/ 793136 h 951767"/>
              <a:gd name="connsiteX8" fmla="*/ 0 w 8458199"/>
              <a:gd name="connsiteY8" fmla="*/ 158631 h 95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58199" h="951767">
                <a:moveTo>
                  <a:pt x="0" y="158631"/>
                </a:moveTo>
                <a:cubicBezTo>
                  <a:pt x="0" y="71022"/>
                  <a:pt x="71022" y="0"/>
                  <a:pt x="158631" y="0"/>
                </a:cubicBezTo>
                <a:lnTo>
                  <a:pt x="8299568" y="0"/>
                </a:lnTo>
                <a:cubicBezTo>
                  <a:pt x="8387177" y="0"/>
                  <a:pt x="8458199" y="71022"/>
                  <a:pt x="8458199" y="158631"/>
                </a:cubicBezTo>
                <a:lnTo>
                  <a:pt x="8458199" y="793136"/>
                </a:lnTo>
                <a:cubicBezTo>
                  <a:pt x="8458199" y="880745"/>
                  <a:pt x="8387177" y="951767"/>
                  <a:pt x="8299568" y="951767"/>
                </a:cubicBezTo>
                <a:lnTo>
                  <a:pt x="158631" y="951767"/>
                </a:lnTo>
                <a:cubicBezTo>
                  <a:pt x="71022" y="951767"/>
                  <a:pt x="0" y="880745"/>
                  <a:pt x="0" y="793136"/>
                </a:cubicBezTo>
                <a:lnTo>
                  <a:pt x="0" y="158631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22661" tIns="122661" rIns="122661" bIns="122661" spcCol="1270" anchor="ctr"/>
          <a:lstStyle/>
          <a:p>
            <a:pPr algn="r" defTabSz="889000" rtl="1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fa-IR" sz="2000" b="1" dirty="0">
                <a:cs typeface="B Mitra" panose="00000400000000000000" pitchFamily="2" charset="-78"/>
              </a:rPr>
              <a:t>سازمان بورس موظف است نسبت به تأسیس صندوق پروژه یا ورود سهام شرکت پروژه در بورس اقدام نموده و سهام آن را عرضه عمومی نماید.</a:t>
            </a:r>
            <a:endParaRPr lang="en-US" sz="2000" b="1" dirty="0">
              <a:cs typeface="B Mitra" panose="00000400000000000000" pitchFamily="2" charset="-78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62273" y="5231472"/>
            <a:ext cx="8458199" cy="1005840"/>
          </a:xfrm>
          <a:custGeom>
            <a:avLst/>
            <a:gdLst>
              <a:gd name="connsiteX0" fmla="*/ 0 w 8458199"/>
              <a:gd name="connsiteY0" fmla="*/ 158631 h 951767"/>
              <a:gd name="connsiteX1" fmla="*/ 158631 w 8458199"/>
              <a:gd name="connsiteY1" fmla="*/ 0 h 951767"/>
              <a:gd name="connsiteX2" fmla="*/ 8299568 w 8458199"/>
              <a:gd name="connsiteY2" fmla="*/ 0 h 951767"/>
              <a:gd name="connsiteX3" fmla="*/ 8458199 w 8458199"/>
              <a:gd name="connsiteY3" fmla="*/ 158631 h 951767"/>
              <a:gd name="connsiteX4" fmla="*/ 8458199 w 8458199"/>
              <a:gd name="connsiteY4" fmla="*/ 793136 h 951767"/>
              <a:gd name="connsiteX5" fmla="*/ 8299568 w 8458199"/>
              <a:gd name="connsiteY5" fmla="*/ 951767 h 951767"/>
              <a:gd name="connsiteX6" fmla="*/ 158631 w 8458199"/>
              <a:gd name="connsiteY6" fmla="*/ 951767 h 951767"/>
              <a:gd name="connsiteX7" fmla="*/ 0 w 8458199"/>
              <a:gd name="connsiteY7" fmla="*/ 793136 h 951767"/>
              <a:gd name="connsiteX8" fmla="*/ 0 w 8458199"/>
              <a:gd name="connsiteY8" fmla="*/ 158631 h 95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58199" h="951767">
                <a:moveTo>
                  <a:pt x="0" y="158631"/>
                </a:moveTo>
                <a:cubicBezTo>
                  <a:pt x="0" y="71022"/>
                  <a:pt x="71022" y="0"/>
                  <a:pt x="158631" y="0"/>
                </a:cubicBezTo>
                <a:lnTo>
                  <a:pt x="8299568" y="0"/>
                </a:lnTo>
                <a:cubicBezTo>
                  <a:pt x="8387177" y="0"/>
                  <a:pt x="8458199" y="71022"/>
                  <a:pt x="8458199" y="158631"/>
                </a:cubicBezTo>
                <a:lnTo>
                  <a:pt x="8458199" y="793136"/>
                </a:lnTo>
                <a:cubicBezTo>
                  <a:pt x="8458199" y="880745"/>
                  <a:pt x="8387177" y="951767"/>
                  <a:pt x="8299568" y="951767"/>
                </a:cubicBezTo>
                <a:lnTo>
                  <a:pt x="158631" y="951767"/>
                </a:lnTo>
                <a:cubicBezTo>
                  <a:pt x="71022" y="951767"/>
                  <a:pt x="0" y="880745"/>
                  <a:pt x="0" y="793136"/>
                </a:cubicBezTo>
                <a:lnTo>
                  <a:pt x="0" y="158631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22661" tIns="122661" rIns="122661" bIns="122661" spcCol="1270" anchor="ctr"/>
          <a:lstStyle/>
          <a:p>
            <a:pPr algn="r" defTabSz="889000" rtl="1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fa-IR" sz="2000" b="1" dirty="0">
                <a:cs typeface="B Mitra" panose="00000400000000000000" pitchFamily="2" charset="-78"/>
              </a:rPr>
              <a:t>عدم تحقق تأمین تسهیلات ذکر شده در بندهای این ماده از طرف سرمایه‌پذیر، مانعی بر تأمین مالی پروژه از طرف سرمایه‌گذار تلقی نشده و سرمایه‌گذار موظف است نسبت به تأمین مالی دوره ساخت پروژه اقدام نماید.</a:t>
            </a:r>
            <a:endParaRPr lang="en-US" sz="2000" b="1" dirty="0">
              <a:cs typeface="B Mitra" panose="00000400000000000000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E4866-AF13-4A05-A83F-02285B17A16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862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>
            <a:off x="68263" y="76200"/>
            <a:ext cx="9007475" cy="612775"/>
          </a:xfrm>
          <a:prstGeom prst="round2SameRect">
            <a:avLst>
              <a:gd name="adj1" fmla="val 50000"/>
              <a:gd name="adj2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544513"/>
          </a:xfrm>
        </p:spPr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2800" dirty="0">
                <a:solidFill>
                  <a:schemeClr val="tx1"/>
                </a:solidFill>
                <a:cs typeface="B Yekan" pitchFamily="2" charset="-78"/>
              </a:rPr>
              <a:t>ماده </a:t>
            </a:r>
            <a:r>
              <a:rPr lang="fa-IR" sz="2800" dirty="0" smtClean="0">
                <a:solidFill>
                  <a:schemeClr val="tx1"/>
                </a:solidFill>
                <a:cs typeface="B Yekan" pitchFamily="2" charset="-78"/>
              </a:rPr>
              <a:t>8) </a:t>
            </a:r>
            <a:r>
              <a:rPr lang="fa-IR" sz="2800" dirty="0">
                <a:solidFill>
                  <a:schemeClr val="tx1"/>
                </a:solidFill>
                <a:cs typeface="B Yekan" pitchFamily="2" charset="-78"/>
              </a:rPr>
              <a:t>تأمین مالی </a:t>
            </a:r>
            <a:r>
              <a:rPr lang="fa-IR" sz="2800" dirty="0">
                <a:solidFill>
                  <a:schemeClr val="accent2">
                    <a:lumMod val="75000"/>
                  </a:schemeClr>
                </a:solidFill>
                <a:cs typeface="B Yekan" pitchFamily="2" charset="-78"/>
              </a:rPr>
              <a:t>فروش محصول پروژه </a:t>
            </a:r>
            <a:r>
              <a:rPr lang="fa-I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Funding</a:t>
            </a:r>
            <a:r>
              <a:rPr lang="fa-I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446046712"/>
              </p:ext>
            </p:extLst>
          </p:nvPr>
        </p:nvGraphicFramePr>
        <p:xfrm>
          <a:off x="343301" y="908720"/>
          <a:ext cx="8621187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234B6D-487E-4C09-A41C-B7B812CDA43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281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>
            <a:off x="68263" y="76200"/>
            <a:ext cx="9007475" cy="612775"/>
          </a:xfrm>
          <a:prstGeom prst="round2SameRect">
            <a:avLst>
              <a:gd name="adj1" fmla="val 50000"/>
              <a:gd name="adj2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1188" y="44450"/>
            <a:ext cx="7772400" cy="585788"/>
          </a:xfrm>
        </p:spPr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2800" dirty="0">
                <a:solidFill>
                  <a:schemeClr val="tx1"/>
                </a:solidFill>
                <a:cs typeface="B Yekan" pitchFamily="2" charset="-78"/>
              </a:rPr>
              <a:t>ماده </a:t>
            </a:r>
            <a:r>
              <a:rPr lang="fa-IR" sz="2800" dirty="0" smtClean="0">
                <a:solidFill>
                  <a:schemeClr val="tx1"/>
                </a:solidFill>
                <a:cs typeface="B Yekan" pitchFamily="2" charset="-78"/>
              </a:rPr>
              <a:t>9) </a:t>
            </a:r>
            <a:r>
              <a:rPr lang="fa-IR" sz="2800" dirty="0">
                <a:solidFill>
                  <a:srgbClr val="C00000"/>
                </a:solidFill>
                <a:cs typeface="B Yekan" pitchFamily="2" charset="-78"/>
              </a:rPr>
              <a:t>مشوق‌های</a:t>
            </a:r>
            <a:r>
              <a:rPr lang="fa-IR" sz="2800" dirty="0">
                <a:solidFill>
                  <a:schemeClr val="tx1"/>
                </a:solidFill>
                <a:cs typeface="B Yekan" pitchFamily="2" charset="-78"/>
              </a:rPr>
              <a:t> قراردادهای واگذاری</a:t>
            </a:r>
            <a:endParaRPr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7650" y="836613"/>
            <a:ext cx="8648700" cy="58092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b="1" dirty="0">
                <a:solidFill>
                  <a:srgbClr val="C00000"/>
                </a:solidFill>
                <a:latin typeface="+mn-lt"/>
                <a:cs typeface="B Mitra" panose="00000400000000000000" pitchFamily="2" charset="-78"/>
              </a:rPr>
              <a:t>این مشوق‌ها تنها در صورتی برای سرمایه‌پذیر تعهدآور است که در مفاد قرارداد واگذاری پروژه پیش‌بینی شده و ساز و کار آن مشخص باشد.</a:t>
            </a:r>
          </a:p>
          <a:p>
            <a:pPr algn="justLow" rtl="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a-IR" sz="1500" b="1" dirty="0">
              <a:latin typeface="+mn-lt"/>
              <a:cs typeface="B Mitra" panose="00000400000000000000" pitchFamily="2" charset="-78"/>
            </a:endParaRPr>
          </a:p>
          <a:p>
            <a:pPr algn="justLow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b="1" dirty="0">
                <a:solidFill>
                  <a:srgbClr val="FF0000"/>
                </a:solidFill>
                <a:latin typeface="+mn-lt"/>
                <a:cs typeface="B Mitra" panose="00000400000000000000" pitchFamily="2" charset="-78"/>
              </a:rPr>
              <a:t>1. </a:t>
            </a:r>
            <a:r>
              <a:rPr lang="fa-IR" sz="2000" b="1" u="sng" dirty="0">
                <a:solidFill>
                  <a:srgbClr val="FF0000"/>
                </a:solidFill>
                <a:latin typeface="+mn-lt"/>
                <a:cs typeface="B Mitra" panose="00000400000000000000" pitchFamily="2" charset="-78"/>
              </a:rPr>
              <a:t>ارائه تضمین خرید محصول بخشی از ظرفیت یا کل ظرفیت تولید</a:t>
            </a:r>
          </a:p>
          <a:p>
            <a:pPr algn="justLow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b="1" u="sng" dirty="0">
                <a:solidFill>
                  <a:srgbClr val="FF0000"/>
                </a:solidFill>
                <a:latin typeface="+mn-lt"/>
                <a:cs typeface="B Mitra" panose="00000400000000000000" pitchFamily="2" charset="-78"/>
              </a:rPr>
              <a:t>2. اجازه توثیق پروژه و قرارداد آن و تضامین خرید محصول جهت اخذ تسهیلات از بانک‌ها و صندوق توسعه ملی</a:t>
            </a:r>
          </a:p>
          <a:p>
            <a:pPr algn="justLow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b="1" dirty="0">
                <a:latin typeface="+mn-lt"/>
                <a:cs typeface="B Mitra" panose="00000400000000000000" pitchFamily="2" charset="-78"/>
              </a:rPr>
              <a:t>3. حمایت از صدور مجوز صادرات محصول</a:t>
            </a:r>
          </a:p>
          <a:p>
            <a:pPr algn="justLow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b="1" dirty="0">
                <a:latin typeface="+mn-lt"/>
                <a:cs typeface="B Mitra" panose="00000400000000000000" pitchFamily="2" charset="-78"/>
              </a:rPr>
              <a:t>4. ارائه کمک‌های فنی و یا در اختیار قرار دادن زیرساخت‌های بخش عمومی</a:t>
            </a:r>
          </a:p>
          <a:p>
            <a:pPr algn="justLow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b="1" dirty="0">
                <a:latin typeface="+mn-lt"/>
                <a:cs typeface="B Mitra" panose="00000400000000000000" pitchFamily="2" charset="-78"/>
              </a:rPr>
              <a:t>5. تعدیل نرخ خرید محصول براساس شاخص بانک مرکزی</a:t>
            </a:r>
          </a:p>
          <a:p>
            <a:pPr algn="justLow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b="1" dirty="0">
                <a:latin typeface="+mn-lt"/>
                <a:cs typeface="B Mitra" panose="00000400000000000000" pitchFamily="2" charset="-78"/>
              </a:rPr>
              <a:t>6. تضمین پرداخت مابه‌التفاوت قیمت محصول در صورتی که بهای فروش محصول کمتر از قیمت خرید تضمینی یا قیمت تمام شده باشد</a:t>
            </a:r>
            <a:r>
              <a:rPr lang="fa-IR" sz="2000" b="1" dirty="0" smtClean="0">
                <a:latin typeface="+mn-lt"/>
                <a:cs typeface="B Mitra" panose="00000400000000000000" pitchFamily="2" charset="-78"/>
              </a:rPr>
              <a:t>. </a:t>
            </a:r>
            <a:r>
              <a:rPr lang="fa-IR" sz="2000" b="1" u="sng" dirty="0" smtClean="0">
                <a:solidFill>
                  <a:srgbClr val="FF0000"/>
                </a:solidFill>
                <a:latin typeface="+mn-lt"/>
                <a:cs typeface="B Mitra" panose="00000400000000000000" pitchFamily="2" charset="-78"/>
              </a:rPr>
              <a:t>(عدم قیمت گذاری محصول پروژه بر اساس تبصره 19 قانون بودجه سال 1397)</a:t>
            </a:r>
            <a:endParaRPr lang="fa-IR" sz="2000" b="1" u="sng" dirty="0">
              <a:solidFill>
                <a:srgbClr val="FF0000"/>
              </a:solidFill>
              <a:latin typeface="+mn-lt"/>
              <a:cs typeface="B Mitra" panose="00000400000000000000" pitchFamily="2" charset="-78"/>
            </a:endParaRPr>
          </a:p>
          <a:p>
            <a:pPr algn="justLow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b="1" dirty="0">
                <a:latin typeface="+mn-lt"/>
                <a:cs typeface="B Mitra" panose="00000400000000000000" pitchFamily="2" charset="-78"/>
              </a:rPr>
              <a:t>7. امکان فروش گواهی ظرفیت تولید در بازارهای مالی توسط </a:t>
            </a:r>
            <a:r>
              <a:rPr lang="fa-IR" sz="2000" b="1" dirty="0" smtClean="0">
                <a:latin typeface="+mn-lt"/>
                <a:cs typeface="B Mitra" panose="00000400000000000000" pitchFamily="2" charset="-78"/>
              </a:rPr>
              <a:t>سرمایه‌گذار</a:t>
            </a:r>
            <a:endParaRPr lang="fa-IR" sz="2000" b="1" dirty="0">
              <a:latin typeface="+mn-lt"/>
              <a:cs typeface="B Mitra" panose="00000400000000000000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7BC39-C186-4854-A22B-A3660FD8E92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97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>
            <a:off x="68263" y="76200"/>
            <a:ext cx="9007475" cy="612775"/>
          </a:xfrm>
          <a:prstGeom prst="round2SameRect">
            <a:avLst>
              <a:gd name="adj1" fmla="val 50000"/>
              <a:gd name="adj2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1188" y="44450"/>
            <a:ext cx="7772400" cy="585788"/>
          </a:xfrm>
        </p:spPr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2800" dirty="0">
                <a:solidFill>
                  <a:schemeClr val="tx1"/>
                </a:solidFill>
                <a:cs typeface="B Yekan" pitchFamily="2" charset="-78"/>
              </a:rPr>
              <a:t>ماده </a:t>
            </a:r>
            <a:r>
              <a:rPr lang="fa-IR" sz="2800" dirty="0" smtClean="0">
                <a:solidFill>
                  <a:schemeClr val="tx1"/>
                </a:solidFill>
                <a:cs typeface="B Yekan" pitchFamily="2" charset="-78"/>
              </a:rPr>
              <a:t>9) </a:t>
            </a:r>
            <a:r>
              <a:rPr lang="fa-IR" sz="2800" dirty="0">
                <a:solidFill>
                  <a:srgbClr val="C00000"/>
                </a:solidFill>
                <a:cs typeface="B Yekan" pitchFamily="2" charset="-78"/>
              </a:rPr>
              <a:t>مشوق‌های</a:t>
            </a:r>
            <a:r>
              <a:rPr lang="fa-IR" sz="2800" dirty="0">
                <a:solidFill>
                  <a:schemeClr val="tx1"/>
                </a:solidFill>
                <a:cs typeface="B Yekan" pitchFamily="2" charset="-78"/>
              </a:rPr>
              <a:t> قراردادهای واگذاری</a:t>
            </a:r>
            <a:endParaRPr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7650" y="887413"/>
            <a:ext cx="86487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Low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latin typeface="+mn-lt"/>
                <a:cs typeface="B Mitra" panose="00000400000000000000" pitchFamily="2" charset="-78"/>
              </a:rPr>
              <a:t>9. </a:t>
            </a:r>
            <a:r>
              <a:rPr lang="fa-IR" b="1" u="sng" dirty="0">
                <a:solidFill>
                  <a:srgbClr val="FF0000"/>
                </a:solidFill>
                <a:latin typeface="+mn-lt"/>
                <a:cs typeface="B Mitra" panose="00000400000000000000" pitchFamily="2" charset="-78"/>
              </a:rPr>
              <a:t>همکاری و تسهیل در صدور مجوز احداث و بهره‌برداری از تأسیسات جانبی اقتصادی در پروژه حسب مورد با حفظ کاربری اصلی پروژه</a:t>
            </a:r>
          </a:p>
          <a:p>
            <a:pPr algn="justLow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latin typeface="+mn-lt"/>
                <a:cs typeface="B Mitra" panose="00000400000000000000" pitchFamily="2" charset="-78"/>
              </a:rPr>
              <a:t>10. تعهدات سرمایه‌پذیر شامل پیش‌پرداخت‌ها و پرداخت‌های آتی قرارداد از طریق گشایش اعتبار اسنادی و مقدم بر سایر پرداخت‌های دستگاه اجرایی از محل پیش‌بینی اعتبارات و منابع دستگاه‌ها و ردیف‌های مصوب مربوط در قوانین بودجه سنواتی، تأمین و پرداخت می‌گردد.</a:t>
            </a:r>
          </a:p>
          <a:p>
            <a:pPr algn="justLow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latin typeface="+mn-lt"/>
                <a:cs typeface="B Mitra" panose="00000400000000000000" pitchFamily="2" charset="-78"/>
              </a:rPr>
              <a:t>11. واگذاری امتیازات، حقوق، مستحدثات، ‌منافع و تعهدات پروژه به اشخاص ثالث که صلاحیت آن توسط سرمایه‌پذیر تأیید شده است.</a:t>
            </a:r>
          </a:p>
          <a:p>
            <a:pPr algn="justLow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latin typeface="+mn-lt"/>
                <a:cs typeface="B Mitra" panose="00000400000000000000" pitchFamily="2" charset="-78"/>
              </a:rPr>
              <a:t>12. </a:t>
            </a:r>
            <a:r>
              <a:rPr lang="fa-IR" b="1" u="sng" dirty="0">
                <a:solidFill>
                  <a:srgbClr val="FF0000"/>
                </a:solidFill>
                <a:cs typeface="B Mitra" panose="00000400000000000000" pitchFamily="2" charset="-78"/>
              </a:rPr>
              <a:t>کمک به دریافت فاینانس خارجی و تسهیلات بانک‌های توسعه‌ای مانند بانک جهانی، بانک توسعه اسلامی، بانک اکو و سایر نهادهای مالی بین‌المللی (بر اساس تبصره 19 قانون بودجه سال </a:t>
            </a:r>
            <a:r>
              <a:rPr lang="fa-IR" b="1" u="sng" dirty="0" smtClean="0">
                <a:solidFill>
                  <a:srgbClr val="FF0000"/>
                </a:solidFill>
                <a:cs typeface="B Mitra" panose="00000400000000000000" pitchFamily="2" charset="-78"/>
              </a:rPr>
              <a:t>1397)</a:t>
            </a:r>
            <a:endParaRPr lang="fa-IR" b="1" u="sng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justLow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u="sng" dirty="0">
                <a:cs typeface="B Mitra" panose="00000400000000000000" pitchFamily="2" charset="-78"/>
              </a:rPr>
              <a:t>13. </a:t>
            </a:r>
            <a:r>
              <a:rPr lang="fa-IR" b="1" u="sng" dirty="0">
                <a:solidFill>
                  <a:srgbClr val="FF0000"/>
                </a:solidFill>
                <a:cs typeface="B Mitra" panose="00000400000000000000" pitchFamily="2" charset="-78"/>
              </a:rPr>
              <a:t>دستگاه اجرایی می‌تواند معادل اعتبار اختصاص یافته به طرح در سال جاری را، بر اساس قانون بودجه و در سقف تخصیص اعتبار به عنوان تسهیلات اعتباری با در نظر گرفتن دوره ساخت و بهره‌برداری از پروژه حداکثر در سقف ده سال با نرخ سود مشارکت رشته مذکور در بانک‌های تجاری و تخصصی منطبق با نرخ مصوب اعلامی شورای پول و اعتبار، از طریق بانک عامل در اختیار سرمایه‌گذار قرار دهد. (بر اساس تبصره 19 قانون بودجه سال </a:t>
            </a:r>
            <a:r>
              <a:rPr lang="fa-IR" b="1" u="sng" dirty="0" smtClean="0">
                <a:solidFill>
                  <a:srgbClr val="FF0000"/>
                </a:solidFill>
                <a:cs typeface="B Mitra" panose="00000400000000000000" pitchFamily="2" charset="-78"/>
              </a:rPr>
              <a:t>1397)</a:t>
            </a:r>
            <a:endParaRPr lang="fa-IR" b="1" u="sng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10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>
            <a:off x="68263" y="76200"/>
            <a:ext cx="9007475" cy="612775"/>
          </a:xfrm>
          <a:prstGeom prst="round2SameRect">
            <a:avLst>
              <a:gd name="adj1" fmla="val 50000"/>
              <a:gd name="adj2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1188" y="44450"/>
            <a:ext cx="7772400" cy="585788"/>
          </a:xfrm>
        </p:spPr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2800" dirty="0">
                <a:solidFill>
                  <a:schemeClr val="tx1"/>
                </a:solidFill>
                <a:cs typeface="B Yekan" pitchFamily="2" charset="-78"/>
              </a:rPr>
              <a:t>ماده </a:t>
            </a:r>
            <a:r>
              <a:rPr lang="fa-IR" sz="2800" dirty="0" smtClean="0">
                <a:solidFill>
                  <a:schemeClr val="tx1"/>
                </a:solidFill>
                <a:cs typeface="B Yekan" pitchFamily="2" charset="-78"/>
              </a:rPr>
              <a:t>11) </a:t>
            </a:r>
            <a:r>
              <a:rPr lang="fa-IR" sz="2800" dirty="0" smtClean="0">
                <a:solidFill>
                  <a:srgbClr val="C00000"/>
                </a:solidFill>
                <a:cs typeface="B Yekan" pitchFamily="2" charset="-78"/>
              </a:rPr>
              <a:t>فسخ و حل اختلاف</a:t>
            </a:r>
            <a:r>
              <a:rPr lang="fa-IR" sz="2800" dirty="0" smtClean="0">
                <a:solidFill>
                  <a:schemeClr val="tx1"/>
                </a:solidFill>
                <a:cs typeface="B Yekan" pitchFamily="2" charset="-78"/>
              </a:rPr>
              <a:t> </a:t>
            </a:r>
            <a:r>
              <a:rPr lang="fa-IR" sz="2800" dirty="0">
                <a:solidFill>
                  <a:schemeClr val="tx1"/>
                </a:solidFill>
                <a:cs typeface="B Yekan" pitchFamily="2" charset="-78"/>
              </a:rPr>
              <a:t>قراردادهای واگذاری</a:t>
            </a:r>
            <a:endParaRPr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764704"/>
            <a:ext cx="8208912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Low" rtl="1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a-IR" b="1" dirty="0" smtClean="0">
                <a:cs typeface="B Mitra" panose="00000400000000000000" pitchFamily="2" charset="-78"/>
              </a:rPr>
              <a:t>فسخ قرارداد صرفا با درخواست بالاترین مقام دستگاه اجرایی و </a:t>
            </a:r>
            <a:r>
              <a:rPr lang="fa-IR" b="1" u="sng" dirty="0" smtClean="0">
                <a:solidFill>
                  <a:srgbClr val="FF0000"/>
                </a:solidFill>
                <a:cs typeface="B Mitra" panose="00000400000000000000" pitchFamily="2" charset="-78"/>
              </a:rPr>
              <a:t>تصویب کارگروه واگذاری </a:t>
            </a:r>
            <a:r>
              <a:rPr lang="fa-IR" b="1" dirty="0" smtClean="0">
                <a:cs typeface="B Mitra" panose="00000400000000000000" pitchFamily="2" charset="-78"/>
              </a:rPr>
              <a:t>امکان پذیر است</a:t>
            </a:r>
          </a:p>
          <a:p>
            <a:pPr algn="justLow" rtl="1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a-IR" sz="1100" b="1" dirty="0" smtClean="0">
              <a:cs typeface="B Mitra" panose="00000400000000000000" pitchFamily="2" charset="-78"/>
            </a:endParaRPr>
          </a:p>
          <a:p>
            <a:pPr marL="285750" indent="-285750" algn="justLow" rtl="1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a-IR" b="1" dirty="0" smtClean="0">
                <a:cs typeface="B Mitra" panose="00000400000000000000" pitchFamily="2" charset="-78"/>
              </a:rPr>
              <a:t>رسیدگی به شکایات متقاضیان فرآیند ارجاع کار در کارگروه واگذاری انجام می شود</a:t>
            </a:r>
          </a:p>
          <a:p>
            <a:pPr marL="285750" indent="-285750" algn="justLow" rtl="1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fa-IR" b="1" dirty="0" smtClean="0">
              <a:cs typeface="B Mitra" panose="00000400000000000000" pitchFamily="2" charset="-78"/>
            </a:endParaRPr>
          </a:p>
          <a:p>
            <a:pPr marL="285750" indent="-285750" algn="justLow" rtl="1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a-IR" b="1" dirty="0" smtClean="0">
                <a:cs typeface="B Mitra" panose="00000400000000000000" pitchFamily="2" charset="-78"/>
              </a:rPr>
              <a:t>رفع اختلاف قرارداد به ترتیب انجام می شود:</a:t>
            </a:r>
          </a:p>
          <a:p>
            <a:pPr marL="285750" indent="-285750" algn="justLow" rtl="1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b="1" dirty="0" smtClean="0">
                <a:cs typeface="B Mitra" panose="00000400000000000000" pitchFamily="2" charset="-78"/>
              </a:rPr>
              <a:t>از طریق مذاکره طرفین</a:t>
            </a:r>
          </a:p>
          <a:p>
            <a:pPr marL="285750" indent="-285750" algn="justLow" rtl="1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b="1" dirty="0" smtClean="0">
                <a:cs typeface="B Mitra" panose="00000400000000000000" pitchFamily="2" charset="-78"/>
              </a:rPr>
              <a:t>ارجاع به کارشناس یا کارشناسان منتخب طرفین</a:t>
            </a:r>
          </a:p>
          <a:p>
            <a:pPr marL="285750" indent="-285750" algn="justLow" rtl="1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b="1" dirty="0" smtClean="0">
                <a:cs typeface="B Mitra" panose="00000400000000000000" pitchFamily="2" charset="-78"/>
              </a:rPr>
              <a:t>از طریق داوری </a:t>
            </a:r>
            <a:r>
              <a:rPr lang="fa-IR" b="1" u="sng" dirty="0" smtClean="0">
                <a:solidFill>
                  <a:srgbClr val="FF0000"/>
                </a:solidFill>
                <a:cs typeface="B Mitra" panose="00000400000000000000" pitchFamily="2" charset="-78"/>
              </a:rPr>
              <a:t>توسط کارگروه واگذاری </a:t>
            </a:r>
          </a:p>
          <a:p>
            <a:pPr marL="285750" indent="-285750" algn="justLow" rtl="1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b="1" dirty="0">
                <a:cs typeface="B Mitra" panose="00000400000000000000" pitchFamily="2" charset="-78"/>
              </a:rPr>
              <a:t>ارجاع اختلاف به داوری توسط </a:t>
            </a:r>
            <a:r>
              <a:rPr lang="fa-IR" b="1" dirty="0" smtClean="0">
                <a:cs typeface="B Mitra" panose="00000400000000000000" pitchFamily="2" charset="-78"/>
              </a:rPr>
              <a:t>سرمایه‌پذیر مستلزم </a:t>
            </a:r>
            <a:r>
              <a:rPr lang="fa-IR" b="1" dirty="0">
                <a:cs typeface="B Mitra" panose="00000400000000000000" pitchFamily="2" charset="-78"/>
              </a:rPr>
              <a:t>رعایت اصل (139) قانون اساسی خواهد بود</a:t>
            </a:r>
            <a:r>
              <a:rPr lang="fa-IR" b="1" dirty="0" smtClean="0">
                <a:cs typeface="B Mitra" panose="00000400000000000000" pitchFamily="2" charset="-78"/>
              </a:rPr>
              <a:t>.</a:t>
            </a:r>
            <a:endParaRPr lang="fa-IR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261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1150"/>
            <a:ext cx="8229600" cy="990600"/>
          </a:xfr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5"/>
                </a:solidFill>
                <a:cs typeface="B Titr" pitchFamily="2" charset="-78"/>
              </a:rPr>
              <a:t>با تشکر از توجه شما</a:t>
            </a:r>
            <a:endParaRPr lang="fa-IR" dirty="0">
              <a:solidFill>
                <a:schemeClr val="accent5"/>
              </a:solidFill>
              <a:cs typeface="B Titr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D0E389-28C1-48EA-B553-CB9EC15D9FA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10957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09574" name="Picture 2" descr="http://newflowerwallpaper.com/download/beautiful-floral-flowers-wallpapers/beautiful-floral-flowers-wallpapers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00"/>
          <a:stretch>
            <a:fillRect/>
          </a:stretch>
        </p:blipFill>
        <p:spPr bwMode="auto">
          <a:xfrm>
            <a:off x="0" y="1295400"/>
            <a:ext cx="9144000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6000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4664"/>
            <a:ext cx="8839200" cy="439248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>
            <a:normAutofit/>
          </a:bodyPr>
          <a:lstStyle/>
          <a:p>
            <a:pPr rtl="1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fa-IR" sz="4000" dirty="0">
                <a:cs typeface="B Titr" pitchFamily="2" charset="-78"/>
              </a:rPr>
              <a:t>دستورالعمل شرایط </a:t>
            </a:r>
            <a:r>
              <a:rPr lang="fa-IR" sz="4000" dirty="0" smtClean="0">
                <a:cs typeface="B Titr" pitchFamily="2" charset="-78"/>
              </a:rPr>
              <a:t>واگذاري</a:t>
            </a:r>
            <a:r>
              <a:rPr lang="en-US" sz="4000" dirty="0" smtClean="0">
                <a:cs typeface="B Titr" pitchFamily="2" charset="-78"/>
              </a:rPr>
              <a:t/>
            </a:r>
            <a:br>
              <a:rPr lang="en-US" sz="4000" dirty="0" smtClean="0">
                <a:cs typeface="B Titr" pitchFamily="2" charset="-78"/>
              </a:rPr>
            </a:br>
            <a:r>
              <a:rPr lang="fa-IR" sz="4000" dirty="0" smtClean="0">
                <a:cs typeface="B Titr" pitchFamily="2" charset="-78"/>
              </a:rPr>
              <a:t>طرح‌هاي </a:t>
            </a:r>
            <a:r>
              <a:rPr lang="fa-IR" sz="4000" dirty="0">
                <a:cs typeface="B Titr" pitchFamily="2" charset="-78"/>
              </a:rPr>
              <a:t>تملك دارايي‌هاي </a:t>
            </a:r>
            <a:r>
              <a:rPr lang="fa-IR" sz="4000" dirty="0" smtClean="0">
                <a:cs typeface="B Titr" pitchFamily="2" charset="-78"/>
              </a:rPr>
              <a:t>سرمايه‌اي</a:t>
            </a:r>
            <a:r>
              <a:rPr lang="fa-IR" sz="3200" dirty="0">
                <a:cs typeface="B Titr" pitchFamily="2" charset="-78"/>
              </a:rPr>
              <a:t/>
            </a:r>
            <a:br>
              <a:rPr lang="fa-IR" sz="3200" dirty="0">
                <a:cs typeface="B Titr" pitchFamily="2" charset="-78"/>
              </a:rPr>
            </a:br>
            <a:r>
              <a:rPr lang="fa-IR" sz="2400" dirty="0" smtClean="0">
                <a:cs typeface="B Titr" pitchFamily="2" charset="-78"/>
              </a:rPr>
              <a:t>موضوع ماده </a:t>
            </a:r>
            <a:r>
              <a:rPr lang="fa-IR" sz="2400" dirty="0">
                <a:cs typeface="B Titr" pitchFamily="2" charset="-78"/>
              </a:rPr>
              <a:t>(27) قانون </a:t>
            </a:r>
            <a:r>
              <a:rPr lang="fa-IR" sz="2400" dirty="0" smtClean="0">
                <a:cs typeface="B Titr" pitchFamily="2" charset="-78"/>
              </a:rPr>
              <a:t>الحاق برخي </a:t>
            </a:r>
            <a:r>
              <a:rPr lang="fa-IR" sz="2400" dirty="0">
                <a:cs typeface="B Titr" pitchFamily="2" charset="-78"/>
              </a:rPr>
              <a:t>مواد به قانون </a:t>
            </a:r>
            <a:r>
              <a:rPr lang="fa-IR" sz="2400" dirty="0" smtClean="0">
                <a:cs typeface="B Titr" pitchFamily="2" charset="-78"/>
              </a:rPr>
              <a:t>تنظيم</a:t>
            </a:r>
            <a:br>
              <a:rPr lang="fa-IR" sz="2400" dirty="0" smtClean="0">
                <a:cs typeface="B Titr" pitchFamily="2" charset="-78"/>
              </a:rPr>
            </a:br>
            <a:r>
              <a:rPr lang="fa-IR" sz="2400" dirty="0" smtClean="0">
                <a:cs typeface="B Titr" pitchFamily="2" charset="-78"/>
              </a:rPr>
              <a:t>بخشي از </a:t>
            </a:r>
            <a:r>
              <a:rPr lang="fa-IR" sz="2400" dirty="0">
                <a:cs typeface="B Titr" pitchFamily="2" charset="-78"/>
              </a:rPr>
              <a:t>مقررات مالي </a:t>
            </a:r>
            <a:r>
              <a:rPr lang="fa-IR" sz="2400" dirty="0" smtClean="0">
                <a:cs typeface="B Titr" pitchFamily="2" charset="-78"/>
              </a:rPr>
              <a:t>دولت (2)</a:t>
            </a:r>
            <a:endParaRPr lang="en-US" sz="2400" dirty="0">
              <a:cs typeface="B Titr" pitchFamily="2" charset="-78"/>
            </a:endParaRPr>
          </a:p>
        </p:txBody>
      </p:sp>
      <p:sp>
        <p:nvSpPr>
          <p:cNvPr id="50179" name="Subtitle 2"/>
          <p:cNvSpPr>
            <a:spLocks noGrp="1"/>
          </p:cNvSpPr>
          <p:nvPr>
            <p:ph type="subTitle" idx="1"/>
          </p:nvPr>
        </p:nvSpPr>
        <p:spPr>
          <a:xfrm>
            <a:off x="1115616" y="5301209"/>
            <a:ext cx="6904558" cy="10081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rtl="1" eaLnBrk="1" hangingPunct="1">
              <a:defRPr/>
            </a:pPr>
            <a:r>
              <a:rPr lang="fa-IR" sz="2400" b="1" dirty="0" smtClean="0">
                <a:solidFill>
                  <a:schemeClr val="tx1"/>
                </a:solidFill>
                <a:cs typeface="B Mitra" pitchFamily="2" charset="-78"/>
              </a:rPr>
              <a:t>مصوبه شورای اقتصاد 1395/04/05</a:t>
            </a:r>
          </a:p>
          <a:p>
            <a:pPr rtl="1" eaLnBrk="1" hangingPunct="1">
              <a:lnSpc>
                <a:spcPct val="150000"/>
              </a:lnSpc>
              <a:defRPr/>
            </a:pPr>
            <a:r>
              <a:rPr lang="fa-IR" sz="2400" b="1" dirty="0" smtClean="0">
                <a:solidFill>
                  <a:schemeClr val="tx1"/>
                </a:solidFill>
                <a:cs typeface="B Mitra" pitchFamily="2" charset="-78"/>
              </a:rPr>
              <a:t>با اعمال اصلاحات مصوبه شورای اقتصاد مورخ 1396/05/25</a:t>
            </a:r>
            <a:endParaRPr lang="en-US" sz="2400" b="1" dirty="0" smtClean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211638" y="6381750"/>
            <a:ext cx="561975" cy="365125"/>
          </a:xfrm>
        </p:spPr>
        <p:txBody>
          <a:bodyPr/>
          <a:lstStyle/>
          <a:p>
            <a:pPr algn="ctr">
              <a:defRPr/>
            </a:pPr>
            <a:fld id="{B7451FD7-96A0-49C1-B021-B14BE81C20CC}" type="slidenum">
              <a:rPr lang="en-US" smtClean="0">
                <a:cs typeface="B Mitra" pitchFamily="2" charset="-78"/>
              </a:rPr>
              <a:pPr algn="ctr">
                <a:defRPr/>
              </a:pPr>
              <a:t>4</a:t>
            </a:fld>
            <a:endParaRPr lang="en-US" dirty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933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>
            <a:off x="68263" y="76200"/>
            <a:ext cx="9007475" cy="612775"/>
          </a:xfrm>
          <a:prstGeom prst="round2SameRect">
            <a:avLst>
              <a:gd name="adj1" fmla="val 50000"/>
              <a:gd name="adj2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300" dirty="0">
                <a:solidFill>
                  <a:schemeClr val="tx1"/>
                </a:solidFill>
                <a:cs typeface="B Yekan" pitchFamily="2" charset="-78"/>
              </a:rPr>
              <a:t>ماده 27 قانون الحاق برخي مواد به قانون تنظيم بخشي از مقررات مالي دولت ( 2)</a:t>
            </a:r>
          </a:p>
        </p:txBody>
      </p:sp>
      <p:sp>
        <p:nvSpPr>
          <p:cNvPr id="4" name="Rectangle 3"/>
          <p:cNvSpPr/>
          <p:nvPr/>
        </p:nvSpPr>
        <p:spPr>
          <a:xfrm>
            <a:off x="190500" y="762000"/>
            <a:ext cx="8801100" cy="58169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Low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200" b="1" dirty="0">
                <a:latin typeface="+mn-lt"/>
                <a:cs typeface="B Mitra" panose="00000400000000000000" pitchFamily="2" charset="-78"/>
              </a:rPr>
              <a:t>به دولت اجازه داده ميشود اقدامات زير را به عمل آورد:</a:t>
            </a:r>
          </a:p>
          <a:p>
            <a:pPr algn="justLow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200" b="1" dirty="0">
                <a:latin typeface="+mn-lt"/>
                <a:cs typeface="B Mitra" panose="00000400000000000000" pitchFamily="2" charset="-78"/>
              </a:rPr>
              <a:t>الف- واگذاري طرح‌هاي تملك دارايي‌هاي سرمايه‌اي </a:t>
            </a:r>
            <a:r>
              <a:rPr lang="fa-IR" sz="2200" b="1" dirty="0">
                <a:solidFill>
                  <a:srgbClr val="FF0000"/>
                </a:solidFill>
                <a:latin typeface="+mn-lt"/>
                <a:cs typeface="B Mitra" panose="00000400000000000000" pitchFamily="2" charset="-78"/>
              </a:rPr>
              <a:t>جديد </a:t>
            </a:r>
            <a:r>
              <a:rPr lang="fa-IR" sz="2200" b="1" dirty="0">
                <a:latin typeface="+mn-lt"/>
                <a:cs typeface="B Mitra" panose="00000400000000000000" pitchFamily="2" charset="-78"/>
              </a:rPr>
              <a:t>و </a:t>
            </a:r>
            <a:r>
              <a:rPr lang="fa-IR" sz="2200" b="1" dirty="0">
                <a:solidFill>
                  <a:srgbClr val="0070C0"/>
                </a:solidFill>
                <a:latin typeface="+mn-lt"/>
                <a:cs typeface="B Mitra" panose="00000400000000000000" pitchFamily="2" charset="-78"/>
              </a:rPr>
              <a:t>نيمه‌تمام</a:t>
            </a:r>
            <a:r>
              <a:rPr lang="fa-IR" sz="2200" b="1" dirty="0">
                <a:latin typeface="+mn-lt"/>
                <a:cs typeface="B Mitra" panose="00000400000000000000" pitchFamily="2" charset="-78"/>
              </a:rPr>
              <a:t> و </a:t>
            </a:r>
            <a:r>
              <a:rPr lang="fa-IR" sz="2200" b="1" dirty="0">
                <a:solidFill>
                  <a:srgbClr val="00B050"/>
                </a:solidFill>
                <a:latin typeface="+mn-lt"/>
                <a:cs typeface="B Mitra" panose="00000400000000000000" pitchFamily="2" charset="-78"/>
              </a:rPr>
              <a:t>تكميل شده و آماده بهره‌برداري </a:t>
            </a:r>
            <a:r>
              <a:rPr lang="fa-IR" sz="2200" b="1" dirty="0">
                <a:latin typeface="+mn-lt"/>
                <a:cs typeface="B Mitra" panose="00000400000000000000" pitchFamily="2" charset="-78"/>
              </a:rPr>
              <a:t>در </a:t>
            </a:r>
            <a:r>
              <a:rPr lang="fa-IR" sz="2200" b="1" u="sng" dirty="0">
                <a:latin typeface="+mn-lt"/>
                <a:cs typeface="B Mitra" panose="00000400000000000000" pitchFamily="2" charset="-78"/>
              </a:rPr>
              <a:t>قالب قراردادها </a:t>
            </a:r>
            <a:r>
              <a:rPr lang="fa-IR" sz="2200" b="1" dirty="0">
                <a:latin typeface="+mn-lt"/>
                <a:cs typeface="B Mitra" panose="00000400000000000000" pitchFamily="2" charset="-78"/>
              </a:rPr>
              <a:t>و </a:t>
            </a:r>
            <a:r>
              <a:rPr lang="fa-IR" sz="2400" b="1" dirty="0">
                <a:solidFill>
                  <a:srgbClr val="FF0000"/>
                </a:solidFill>
                <a:latin typeface="+mn-lt"/>
                <a:cs typeface="B Mitra" panose="00000400000000000000" pitchFamily="2" charset="-78"/>
              </a:rPr>
              <a:t>شرايط مورد تصويب شوراي اقتصاد </a:t>
            </a:r>
            <a:r>
              <a:rPr lang="fa-IR" sz="2200" b="1" dirty="0">
                <a:latin typeface="+mn-lt"/>
                <a:cs typeface="B Mitra" panose="00000400000000000000" pitchFamily="2" charset="-78"/>
              </a:rPr>
              <a:t>با تعيين </a:t>
            </a:r>
            <a:r>
              <a:rPr lang="fa-IR" sz="2200" b="1" u="sng" dirty="0">
                <a:latin typeface="+mn-lt"/>
                <a:cs typeface="B Mitra" panose="00000400000000000000" pitchFamily="2" charset="-78"/>
              </a:rPr>
              <a:t>نحوه تأمين مالي دوره ساخت (فاينانس)</a:t>
            </a:r>
            <a:r>
              <a:rPr lang="fa-IR" sz="2200" b="1" dirty="0">
                <a:latin typeface="+mn-lt"/>
                <a:cs typeface="B Mitra" panose="00000400000000000000" pitchFamily="2" charset="-78"/>
              </a:rPr>
              <a:t>، </a:t>
            </a:r>
            <a:r>
              <a:rPr lang="fa-IR" sz="2200" b="1" u="sng" dirty="0">
                <a:latin typeface="+mn-lt"/>
                <a:cs typeface="B Mitra" panose="00000400000000000000" pitchFamily="2" charset="-78"/>
              </a:rPr>
              <a:t>پرداخت هزينه‌هاي بهره‌برداري </a:t>
            </a:r>
            <a:r>
              <a:rPr lang="fa-IR" sz="2200" b="1" dirty="0">
                <a:latin typeface="+mn-lt"/>
                <a:cs typeface="B Mitra" panose="00000400000000000000" pitchFamily="2" charset="-78"/>
              </a:rPr>
              <a:t>يا </a:t>
            </a:r>
            <a:r>
              <a:rPr lang="fa-IR" sz="2200" b="1" u="sng" dirty="0">
                <a:latin typeface="+mn-lt"/>
                <a:cs typeface="B Mitra" panose="00000400000000000000" pitchFamily="2" charset="-78"/>
              </a:rPr>
              <a:t>خريد خدمات در مدت قرارداد </a:t>
            </a:r>
            <a:r>
              <a:rPr lang="fa-IR" sz="2200" b="1" dirty="0">
                <a:latin typeface="+mn-lt"/>
                <a:cs typeface="B Mitra" panose="00000400000000000000" pitchFamily="2" charset="-78"/>
              </a:rPr>
              <a:t>با رعايت استانداردهاي اجراي كيفيت خدمات و نهايتاً واگذاري طرح پس از دوره قرارداد به بخش غيردولتي با حفظ كاربري</a:t>
            </a:r>
          </a:p>
          <a:p>
            <a:pPr algn="justLow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200" b="1" dirty="0">
                <a:latin typeface="+mn-lt"/>
                <a:cs typeface="B Mitra" panose="00000400000000000000" pitchFamily="2" charset="-78"/>
              </a:rPr>
              <a:t>ب- واگذاري طرح‌هاي تملك دارايي‌هاي سرمايه‌اي نيمه‌تمام و تكميل شده كه خدمات آنها قابل عرضه توسط بخش غيردولتي است </a:t>
            </a:r>
            <a:r>
              <a:rPr lang="fa-IR" sz="2200" b="1" dirty="0">
                <a:solidFill>
                  <a:schemeClr val="accent2"/>
                </a:solidFill>
                <a:latin typeface="+mn-lt"/>
                <a:cs typeface="B Mitra" panose="00000400000000000000" pitchFamily="2" charset="-78"/>
              </a:rPr>
              <a:t>به صورت نقد و اقساط به بخش غيردولتي </a:t>
            </a:r>
            <a:r>
              <a:rPr lang="fa-IR" sz="2200" b="1" dirty="0">
                <a:latin typeface="+mn-lt"/>
                <a:cs typeface="B Mitra" panose="00000400000000000000" pitchFamily="2" charset="-78"/>
              </a:rPr>
              <a:t>با حفظ كاربري</a:t>
            </a:r>
          </a:p>
          <a:p>
            <a:pPr algn="justLow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200" b="1" dirty="0">
                <a:latin typeface="+mn-lt"/>
                <a:cs typeface="B Mitra" panose="00000400000000000000" pitchFamily="2" charset="-78"/>
              </a:rPr>
              <a:t>ج- واگذاري </a:t>
            </a:r>
            <a:r>
              <a:rPr lang="fa-IR" sz="2200" b="1" dirty="0">
                <a:solidFill>
                  <a:srgbClr val="7030A0"/>
                </a:solidFill>
                <a:latin typeface="+mn-lt"/>
                <a:cs typeface="B Mitra" panose="00000400000000000000" pitchFamily="2" charset="-78"/>
              </a:rPr>
              <a:t>مالكيت، حق بهره‌برداري و يا بهره‌برداري</a:t>
            </a:r>
            <a:r>
              <a:rPr lang="fa-IR" sz="2200" b="1" dirty="0">
                <a:latin typeface="+mn-lt"/>
                <a:cs typeface="B Mitra" panose="00000400000000000000" pitchFamily="2" charset="-78"/>
              </a:rPr>
              <a:t> طرح‌هاي تملك دارايي‌هاي سرمايه‌اي قابل واگذاري و نيز اموال منقول و غيرمنقول و حقوق مالي مازاد بر نياز دولت با حفظ كاربري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37F22-D5FF-4ECD-A780-C276DF64C55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776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pPr lvl="0"/>
            <a:r>
              <a:rPr lang="fa-IR" sz="2800" b="1" dirty="0" smtClean="0">
                <a:solidFill>
                  <a:schemeClr val="accent4"/>
                </a:solidFill>
                <a:cs typeface="B Mitra" pitchFamily="2" charset="-78"/>
              </a:rPr>
              <a:t>يك </a:t>
            </a:r>
            <a:r>
              <a:rPr lang="fa-IR" sz="2800" b="1" dirty="0">
                <a:solidFill>
                  <a:schemeClr val="accent4"/>
                </a:solidFill>
                <a:cs typeface="B Mitra" pitchFamily="2" charset="-78"/>
              </a:rPr>
              <a:t>گام </a:t>
            </a:r>
            <a:r>
              <a:rPr lang="fa-IR" sz="2800" b="1" dirty="0" smtClean="0">
                <a:solidFill>
                  <a:schemeClr val="accent4"/>
                </a:solidFill>
                <a:cs typeface="B Mitra" pitchFamily="2" charset="-78"/>
              </a:rPr>
              <a:t>برای توسعه مشارکت بخش خصوصی در توسعه کشور</a:t>
            </a:r>
            <a:endParaRPr lang="fa-IR" sz="2800" dirty="0">
              <a:solidFill>
                <a:schemeClr val="accent4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340768"/>
            <a:ext cx="813690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400" b="1" dirty="0" smtClean="0">
                <a:solidFill>
                  <a:prstClr val="black"/>
                </a:solidFill>
                <a:latin typeface="Calibri"/>
                <a:cs typeface="B Mitra" pitchFamily="2" charset="-78"/>
              </a:rPr>
              <a:t>دستورالعمل ماده 27 قانون الحاق (2) زمینه ای برای گسترش قراردادهای مشارکت عمومی – خصوصی است  لیکن انتهای راه نیست. </a:t>
            </a:r>
            <a:endParaRPr lang="en-US" sz="2400" b="1" dirty="0">
              <a:solidFill>
                <a:prstClr val="black"/>
              </a:solidFill>
              <a:latin typeface="Calibri"/>
              <a:cs typeface="B Mitra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636912"/>
            <a:ext cx="6552728" cy="360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5681-CE60-4C4E-B42E-5D8ACB215FC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7694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>
            <a:off x="68263" y="76200"/>
            <a:ext cx="9007475" cy="612775"/>
          </a:xfrm>
          <a:prstGeom prst="round2SameRect">
            <a:avLst>
              <a:gd name="adj1" fmla="val 50000"/>
              <a:gd name="adj2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300" dirty="0">
                <a:solidFill>
                  <a:schemeClr val="tx1"/>
                </a:solidFill>
                <a:cs typeface="B Yekan" pitchFamily="2" charset="-78"/>
              </a:rPr>
              <a:t>ماده 27 قانون الحاق برخي مواد به قانون تنظيم بخشي از مقررات مالي دولت ( 2)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793865950"/>
              </p:ext>
            </p:extLst>
          </p:nvPr>
        </p:nvGraphicFramePr>
        <p:xfrm>
          <a:off x="179512" y="820936"/>
          <a:ext cx="8820472" cy="5992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3AB11-1059-47B3-9BA1-501B0E9D48B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550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>
            <a:off x="68263" y="76200"/>
            <a:ext cx="9007475" cy="612775"/>
          </a:xfrm>
          <a:prstGeom prst="round2SameRect">
            <a:avLst>
              <a:gd name="adj1" fmla="val 50000"/>
              <a:gd name="adj2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394707659"/>
              </p:ext>
            </p:extLst>
          </p:nvPr>
        </p:nvGraphicFramePr>
        <p:xfrm>
          <a:off x="365760" y="878774"/>
          <a:ext cx="8412480" cy="5826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0"/>
          <p:cNvSpPr txBox="1">
            <a:spLocks/>
          </p:cNvSpPr>
          <p:nvPr/>
        </p:nvSpPr>
        <p:spPr>
          <a:xfrm>
            <a:off x="685800" y="87313"/>
            <a:ext cx="7772400" cy="54451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rtl="1" fontAlgn="auto">
              <a:spcAft>
                <a:spcPts val="0"/>
              </a:spcAft>
              <a:defRPr/>
            </a:pPr>
            <a:r>
              <a:rPr lang="fa-IR" sz="2800">
                <a:solidFill>
                  <a:schemeClr val="tx1"/>
                </a:solidFill>
                <a:cs typeface="B Yekan" pitchFamily="2" charset="-78"/>
              </a:rPr>
              <a:t>فهرست مواد دستورالعمل</a:t>
            </a:r>
            <a:endParaRPr lang="fa-IR" sz="280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AB5BA-147C-4162-85EF-4D3095991C5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522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>
            <a:off x="68263" y="76200"/>
            <a:ext cx="9007475" cy="612775"/>
          </a:xfrm>
          <a:prstGeom prst="round2SameRect">
            <a:avLst>
              <a:gd name="adj1" fmla="val 50000"/>
              <a:gd name="adj2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27088" y="107950"/>
            <a:ext cx="7772400" cy="544513"/>
          </a:xfrm>
        </p:spPr>
        <p:txBody>
          <a:bodyPr/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sz="2800" dirty="0">
                <a:solidFill>
                  <a:schemeClr val="tx1"/>
                </a:solidFill>
                <a:cs typeface="B Yekan" pitchFamily="2" charset="-78"/>
              </a:rPr>
              <a:t>ماده 1) برخی از تعاریف</a:t>
            </a:r>
            <a:endParaRPr sz="2800" dirty="0">
              <a:solidFill>
                <a:srgbClr val="C000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44379940"/>
              </p:ext>
            </p:extLst>
          </p:nvPr>
        </p:nvGraphicFramePr>
        <p:xfrm>
          <a:off x="323528" y="692696"/>
          <a:ext cx="8568952" cy="6044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57BE3-3916-4AB0-A9A4-AA7CFD66011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844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260</TotalTime>
  <Words>3391</Words>
  <Application>Microsoft Office PowerPoint</Application>
  <PresentationFormat>On-screen Show (4:3)</PresentationFormat>
  <Paragraphs>246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Slide 2</vt:lpstr>
      <vt:lpstr>Slide 3</vt:lpstr>
      <vt:lpstr>دستورالعمل شرایط واگذاري طرح‌هاي تملك دارايي‌هاي سرمايه‌اي موضوع ماده (27) قانون الحاق برخي مواد به قانون تنظيم بخشي از مقررات مالي دولت (2)</vt:lpstr>
      <vt:lpstr>Slide 5</vt:lpstr>
      <vt:lpstr>يك گام برای توسعه مشارکت بخش خصوصی در توسعه کشور</vt:lpstr>
      <vt:lpstr>Slide 7</vt:lpstr>
      <vt:lpstr>Slide 8</vt:lpstr>
      <vt:lpstr>ماده 1) برخی از تعاریف</vt:lpstr>
      <vt:lpstr>ماده 1) برخی از تعاریف</vt:lpstr>
      <vt:lpstr>ماده 1) برخی از تعاریف</vt:lpstr>
      <vt:lpstr>خلاصه وظایف کارگروه واگذاری (بخش اصلی اجرای دستورالعمل)</vt:lpstr>
      <vt:lpstr>خلاصه وظایف دستگاه اجرایی</vt:lpstr>
      <vt:lpstr>شرایط رسمیت یافتن کارگروه واگذاری</vt:lpstr>
      <vt:lpstr>وظایف استانداران</vt:lpstr>
      <vt:lpstr>کمیته منتخب کارگروه واگذاری </vt:lpstr>
      <vt:lpstr>شناسایی پروژه‌ها و طرح‌های مشمول واگذاری</vt:lpstr>
      <vt:lpstr>فرآيند انتخاب سرمايه گذارمتناسب با واگذاری طرح ها  </vt:lpstr>
      <vt:lpstr>ارزیابی متقاضیان سرمایه گذاری و مشارکت</vt:lpstr>
      <vt:lpstr>ارزیابی طرح تجاری پروژه (پیشنهاد فنی و مالی پروژه)</vt:lpstr>
      <vt:lpstr>ماده 2 و 3) ساز و کار اجرایی</vt:lpstr>
      <vt:lpstr>ماده 2 و 3) ساز و کار اجرایی</vt:lpstr>
      <vt:lpstr>ماده 2و 3) ساز و کار اجرایی</vt:lpstr>
      <vt:lpstr>ماده 2و 3) ساز و کار اجرایی</vt:lpstr>
      <vt:lpstr>تصریح برخی از نکات</vt:lpstr>
      <vt:lpstr>ماده 5) روش‌های واگذاری پروژه</vt:lpstr>
      <vt:lpstr>ماده 5</vt:lpstr>
      <vt:lpstr>ماده 6) تعیین قیمت اولیه پروژه</vt:lpstr>
      <vt:lpstr>ماده 6) تعیین قیمت اولیه پروژه</vt:lpstr>
      <vt:lpstr>ماده 7) تأمین مالی دوره ساخت (Finance)</vt:lpstr>
      <vt:lpstr>ماده 8) تأمین مالی فروش محصول پروژه (Funding)</vt:lpstr>
      <vt:lpstr>ماده 9) مشوق‌های قراردادهای واگذاری</vt:lpstr>
      <vt:lpstr>ماده 9) مشوق‌های قراردادهای واگذاری</vt:lpstr>
      <vt:lpstr>ماده 11) فسخ و حل اختلاف قراردادهای واگذاری</vt:lpstr>
      <vt:lpstr>با تشکر از توجه شما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محسن روحانی نژاد</dc:creator>
  <cp:lastModifiedBy>f-mortezae</cp:lastModifiedBy>
  <cp:revision>27</cp:revision>
  <dcterms:created xsi:type="dcterms:W3CDTF">2018-07-08T07:24:42Z</dcterms:created>
  <dcterms:modified xsi:type="dcterms:W3CDTF">2018-07-24T04:07:59Z</dcterms:modified>
</cp:coreProperties>
</file>